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39" r:id="rId2"/>
    <p:sldId id="1124" r:id="rId3"/>
    <p:sldId id="1068" r:id="rId4"/>
    <p:sldId id="1136" r:id="rId5"/>
    <p:sldId id="1137" r:id="rId6"/>
    <p:sldId id="776" r:id="rId7"/>
  </p:sldIdLst>
  <p:sldSz cx="9144000" cy="5143500" type="screen16x9"/>
  <p:notesSz cx="6858000" cy="9144000"/>
  <p:defaultTextStyle>
    <a:defPPr>
      <a:defRPr lang="en-US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1pPr>
    <a:lvl2pPr marL="341313" indent="-169863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2pPr>
    <a:lvl3pPr marL="684213" indent="-341313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3pPr>
    <a:lvl4pPr marL="1027113" indent="-512763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4pPr>
    <a:lvl5pPr marL="1370013" indent="-684213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Lato Light" pitchFamily="-65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">
          <p15:clr>
            <a:srgbClr val="A4A3A4"/>
          </p15:clr>
        </p15:guide>
        <p15:guide id="2" pos="361">
          <p15:clr>
            <a:srgbClr val="A4A3A4"/>
          </p15:clr>
        </p15:guide>
        <p15:guide id="3" pos="2882">
          <p15:clr>
            <a:srgbClr val="A4A3A4"/>
          </p15:clr>
        </p15:guide>
        <p15:guide id="4" pos="5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6F08E"/>
    <a:srgbClr val="404140"/>
    <a:srgbClr val="3E3F41"/>
    <a:srgbClr val="DFDFDF"/>
    <a:srgbClr val="000000"/>
    <a:srgbClr val="0A46A4"/>
    <a:srgbClr val="1A9497"/>
    <a:srgbClr val="27C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85059" autoAdjust="0"/>
  </p:normalViewPr>
  <p:slideViewPr>
    <p:cSldViewPr snapToGrid="0" snapToObjects="1">
      <p:cViewPr varScale="1">
        <p:scale>
          <a:sx n="75" d="100"/>
          <a:sy n="75" d="100"/>
        </p:scale>
        <p:origin x="852" y="36"/>
      </p:cViewPr>
      <p:guideLst>
        <p:guide orient="horz" pos="173"/>
        <p:guide pos="361"/>
        <p:guide pos="2882"/>
        <p:guide pos="5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F938F3-FC0E-419B-829D-DF89ED590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205">
              <a:defRPr sz="1200">
                <a:latin typeface="Lato Ligh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F280-5673-4A7B-BE26-FAC452857C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B4A02B-E480-4571-8A85-DF80918B949A}" type="datetimeFigureOut">
              <a:rPr lang="en-US" altLang="en-US"/>
              <a:pPr/>
              <a:t>4/27/2021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544EE-B59E-4005-B4A2-7EC8790BAA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205">
              <a:defRPr sz="1200">
                <a:latin typeface="Lato Ligh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8D67-2441-4A45-9D1A-150A394A72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CB803-03DC-4C72-981E-D9C056F6A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20B6D-1C56-4E7A-A1B7-E05B7A8BD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41BAD-86D2-4A7C-BE07-B09928ACF7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827213">
              <a:defRPr sz="1200">
                <a:latin typeface="Calibri Light" panose="020F0302020204030204" pitchFamily="34" charset="0"/>
              </a:defRPr>
            </a:lvl1pPr>
          </a:lstStyle>
          <a:p>
            <a:fld id="{26FC2AC1-A05D-4A6C-9DF5-5D742FA632CD}" type="datetimeFigureOut">
              <a:rPr lang="en-US" altLang="en-US"/>
              <a:pPr/>
              <a:t>4/27/2021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3053CF-B11F-4711-BF42-E571B11DB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7599BA-7560-4A7B-A55F-A6EB73496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22D95-2CA9-4396-9440-DD69037492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97E8-7C39-49DE-A0D0-19621987B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827213">
              <a:defRPr sz="1200">
                <a:latin typeface="Calibri Light" panose="020F0302020204030204" pitchFamily="34" charset="0"/>
              </a:defRPr>
            </a:lvl1pPr>
          </a:lstStyle>
          <a:p>
            <a:fld id="{53068D2E-4D7E-45BD-934B-6BC02D016A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anose="020B0600070205080204" pitchFamily="34" charset="-128"/>
        <a:cs typeface="ＭＳ Ｐゴシック" charset="0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8D2E-4D7E-45BD-934B-6BC02D016A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9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8D2E-4D7E-45BD-934B-6BC02D016A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8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408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-17306"/>
            <a:ext cx="4583527" cy="516080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8949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51686" y="1156693"/>
            <a:ext cx="3770501" cy="3173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6132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161604" y="1679105"/>
            <a:ext cx="2827389" cy="1717517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38198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848310" y="1078279"/>
            <a:ext cx="1467994" cy="1467612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191" y="-24420"/>
            <a:ext cx="9162341" cy="3347587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2134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3435" y="1233793"/>
            <a:ext cx="4001542" cy="2857199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6744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857637" y="1339694"/>
            <a:ext cx="1662639" cy="187047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650123" y="1339694"/>
            <a:ext cx="1662639" cy="187047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437183" y="1339694"/>
            <a:ext cx="1662639" cy="187047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066937" y="1339694"/>
            <a:ext cx="1662639" cy="187047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82722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62341" cy="51435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4880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08BDA96-AF6B-4706-AFA1-039A7E4CA239}"/>
              </a:ext>
            </a:extLst>
          </p:cNvPr>
          <p:cNvSpPr/>
          <p:nvPr userDrawn="1"/>
        </p:nvSpPr>
        <p:spPr>
          <a:xfrm>
            <a:off x="550863" y="12541250"/>
            <a:ext cx="687387" cy="687388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700C1CDF-D218-4737-ACB1-2705E36DDF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0700" y="12571413"/>
            <a:ext cx="738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6306BCB1-06F5-4E70-AC6C-7AE82AEEA0C0}" type="slidenum">
              <a:rPr lang="id-ID" altLang="en-US" sz="2400" b="1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id-ID" altLang="en-US" sz="24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9565F-035B-4933-AE37-E13C0BDD54BC}"/>
              </a:ext>
            </a:extLst>
          </p:cNvPr>
          <p:cNvSpPr/>
          <p:nvPr userDrawn="1"/>
        </p:nvSpPr>
        <p:spPr>
          <a:xfrm>
            <a:off x="173038" y="4433888"/>
            <a:ext cx="2171700" cy="641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014988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035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AE6FB8-8FE3-4DB1-87D9-AD0855F26982}"/>
              </a:ext>
            </a:extLst>
          </p:cNvPr>
          <p:cNvSpPr/>
          <p:nvPr userDrawn="1"/>
        </p:nvSpPr>
        <p:spPr>
          <a:xfrm>
            <a:off x="550863" y="12541250"/>
            <a:ext cx="687387" cy="687388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AAFD5D7-516C-4ECA-88C0-590FA8666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0700" y="12571413"/>
            <a:ext cx="738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DA1A603E-EAEA-4713-9AC3-C59F4DC445D0}" type="slidenum">
              <a:rPr lang="id-ID" altLang="en-US" sz="2400" b="1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id-ID" altLang="en-US" sz="24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3493D-35C6-4C74-8DC1-9D7303905018}"/>
              </a:ext>
            </a:extLst>
          </p:cNvPr>
          <p:cNvSpPr/>
          <p:nvPr userDrawn="1"/>
        </p:nvSpPr>
        <p:spPr>
          <a:xfrm>
            <a:off x="173038" y="4433888"/>
            <a:ext cx="2171700" cy="641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85426" y="1751910"/>
            <a:ext cx="1275920" cy="1275588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2115483" y="1751910"/>
            <a:ext cx="1275920" cy="1275588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750915" y="1751910"/>
            <a:ext cx="1275920" cy="1275588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7080972" y="1751910"/>
            <a:ext cx="1275920" cy="1275588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4448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487363" y="1095239"/>
            <a:ext cx="2175617" cy="183986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152830" y="1095239"/>
            <a:ext cx="2175617" cy="183986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25697" y="1095239"/>
            <a:ext cx="2175617" cy="183986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66111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632978" y="100283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2217838" y="100283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3822070" y="100283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5429041" y="100283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7037029" y="100283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32978" y="287485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2217838" y="287485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3822070" y="287485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5429041" y="287485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037029" y="2874852"/>
            <a:ext cx="1512583" cy="151218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8288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573435" y="1267748"/>
            <a:ext cx="1461135" cy="1460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4572595" y="1267748"/>
            <a:ext cx="1461135" cy="1460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112765" y="2728502"/>
            <a:ext cx="1461135" cy="1460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7108512" y="2728502"/>
            <a:ext cx="1461135" cy="146075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9490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73436" y="1252543"/>
            <a:ext cx="3416132" cy="2885078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8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84902" y="-17306"/>
            <a:ext cx="4583527" cy="516080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2107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9FAF5B-FD8E-45D3-8908-7262375EB3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6" tIns="34283" rIns="68566" bIns="342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B8D353-3F6A-4655-9CE4-63525FAED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3A3CBD-315D-4235-9BD9-DE54F6D7EEFA}"/>
              </a:ext>
            </a:extLst>
          </p:cNvPr>
          <p:cNvSpPr/>
          <p:nvPr userDrawn="1"/>
        </p:nvSpPr>
        <p:spPr>
          <a:xfrm>
            <a:off x="550863" y="12541250"/>
            <a:ext cx="687387" cy="687388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C5BF64E-42ED-460A-8D7F-D144E6B195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0700" y="12571413"/>
            <a:ext cx="738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2F7DE4EE-1F25-49A9-86C7-BB77C3172423}" type="slidenum">
              <a:rPr lang="id-ID" altLang="en-US" sz="2400" b="1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id-ID" altLang="en-US" sz="2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35" r:id="rId3"/>
    <p:sldLayoutId id="2147484136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7" r:id="rId15"/>
  </p:sldLayoutIdLst>
  <p:transition/>
  <p:hf hd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300" kern="1200">
          <a:solidFill>
            <a:srgbClr val="2D684A"/>
          </a:solidFill>
          <a:latin typeface="Lato Light"/>
          <a:ea typeface="MS PGothic" panose="020B0600070205080204" pitchFamily="34" charset="-128"/>
          <a:cs typeface="Lato Light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2D684A"/>
          </a:solidFill>
          <a:latin typeface="Lato Light" charset="0"/>
          <a:ea typeface="MS PGothic" panose="020B0600070205080204" pitchFamily="34" charset="-128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2D684A"/>
          </a:solidFill>
          <a:latin typeface="Lato Light" charset="0"/>
          <a:ea typeface="MS PGothic" panose="020B0600070205080204" pitchFamily="34" charset="-128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2D684A"/>
          </a:solidFill>
          <a:latin typeface="Lato Light" charset="0"/>
          <a:ea typeface="MS PGothic" panose="020B0600070205080204" pitchFamily="34" charset="-128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2D684A"/>
          </a:solidFill>
          <a:latin typeface="Lato Light" charset="0"/>
          <a:ea typeface="MS PGothic" panose="020B0600070205080204" pitchFamily="34" charset="-128"/>
        </a:defRPr>
      </a:lvl5pPr>
      <a:lvl6pPr marL="17145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Lato Light" charset="0"/>
          <a:ea typeface="ＭＳ Ｐゴシック" charset="0"/>
        </a:defRPr>
      </a:lvl6pPr>
      <a:lvl7pPr marL="34290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Lato Light" charset="0"/>
          <a:ea typeface="ＭＳ Ｐゴシック" charset="0"/>
        </a:defRPr>
      </a:lvl7pPr>
      <a:lvl8pPr marL="51435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Lato Light" charset="0"/>
          <a:ea typeface="ＭＳ Ｐゴシック" charset="0"/>
        </a:defRPr>
      </a:lvl8pPr>
      <a:lvl9pPr marL="68580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Lato Light" charset="0"/>
          <a:ea typeface="ＭＳ Ｐゴシック" charset="0"/>
        </a:defRPr>
      </a:lvl9pPr>
    </p:titleStyle>
    <p:bodyStyle>
      <a:lvl1pPr marL="128588" indent="-128588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chemeClr val="accent2"/>
          </a:solidFill>
          <a:latin typeface="Lato Light"/>
          <a:ea typeface="MS PGothic" panose="020B0600070205080204" pitchFamily="34" charset="-128"/>
          <a:cs typeface="Lato Light"/>
        </a:defRPr>
      </a:lvl1pPr>
      <a:lvl2pPr marL="34131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500" kern="1200" dirty="0">
          <a:solidFill>
            <a:srgbClr val="468958"/>
          </a:solidFill>
          <a:latin typeface="Lato Light"/>
          <a:ea typeface="MS PGothic" panose="020B0600070205080204" pitchFamily="34" charset="-128"/>
          <a:cs typeface="Lato Light"/>
        </a:defRPr>
      </a:lvl2pPr>
      <a:lvl3pPr marL="684213" indent="-3413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400" kern="1200" dirty="0">
          <a:solidFill>
            <a:srgbClr val="666666"/>
          </a:solidFill>
          <a:latin typeface="Lato Light"/>
          <a:ea typeface="MS PGothic" panose="020B0600070205080204" pitchFamily="34" charset="-128"/>
          <a:cs typeface="Lato Light"/>
        </a:defRPr>
      </a:lvl3pPr>
      <a:lvl4pPr marL="1027113" indent="-5127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200" kern="1200" dirty="0">
          <a:solidFill>
            <a:srgbClr val="666666"/>
          </a:solidFill>
          <a:latin typeface="Lato Light"/>
          <a:ea typeface="MS PGothic" panose="020B0600070205080204" pitchFamily="34" charset="-128"/>
          <a:cs typeface="Lato Light"/>
        </a:defRPr>
      </a:lvl4pPr>
      <a:lvl5pPr marL="1370013" indent="-6842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lang="en-US" sz="1200" kern="1200" dirty="0">
          <a:solidFill>
            <a:srgbClr val="666666"/>
          </a:solidFill>
          <a:latin typeface="Lato Light"/>
          <a:ea typeface="MS PGothic" panose="020B0600070205080204" pitchFamily="34" charset="-128"/>
          <a:cs typeface="Lato Light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yourname@workforcesw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51435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DA9F6-1ACA-46DD-A2F3-1F88299C4992}"/>
              </a:ext>
            </a:extLst>
          </p:cNvPr>
          <p:cNvSpPr txBox="1"/>
          <p:nvPr/>
        </p:nvSpPr>
        <p:spPr>
          <a:xfrm>
            <a:off x="5237194" y="1792064"/>
            <a:ext cx="3604497" cy="24920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2200" kern="12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Economic Security for All </a:t>
            </a:r>
            <a:r>
              <a:rPr lang="en-US" sz="22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r>
              <a:rPr lang="en-US" sz="2200" kern="12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Thrive Cowlitz County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endParaRPr lang="en-US" sz="2200" kern="1200" dirty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Economic Security for All </a:t>
            </a:r>
            <a:br>
              <a:rPr lang="en-US" sz="1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Group Planning Session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April 28, 2021</a:t>
            </a:r>
            <a:endParaRPr lang="en-US" sz="18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endParaRPr lang="en-US" sz="1800" baseline="30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5869"/>
            <a:ext cx="4098659" cy="470763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77F53A-E3B3-4AFA-B4D9-397F12D8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7" y="1746292"/>
            <a:ext cx="2126123" cy="2078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4581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07710-3E99-4F21-B6C1-F214122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09" y="2199517"/>
            <a:ext cx="4038600" cy="2884714"/>
          </a:xfrm>
          <a:prstGeom prst="rect">
            <a:avLst/>
          </a:prstGeom>
        </p:spPr>
      </p:pic>
      <p:sp>
        <p:nvSpPr>
          <p:cNvPr id="9218" name="TextBox 1">
            <a:extLst>
              <a:ext uri="{FF2B5EF4-FFF2-40B4-BE49-F238E27FC236}">
                <a16:creationId xmlns:a16="http://schemas.microsoft.com/office/drawing/2014/main" id="{F4746383-9F09-42E2-9003-B8F464F1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82" y="2006602"/>
            <a:ext cx="5156118" cy="19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Thrive partners work together to do the following:</a:t>
            </a:r>
          </a:p>
          <a:p>
            <a:pPr algn="ctr" eaLnBrk="1" hangingPunct="1"/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Support under-and unemployed individuals to find quality employment at 200% above the Federal Poverty Level</a:t>
            </a:r>
          </a:p>
          <a:p>
            <a:pPr eaLnBrk="1" hangingPunct="1"/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Expand community organizing capacity for the neighborhoods with the highest % of poverty</a:t>
            </a:r>
          </a:p>
          <a:p>
            <a:pPr eaLnBrk="1" hangingPunct="1"/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Advocate and collectivize for systemic change</a:t>
            </a:r>
          </a:p>
        </p:txBody>
      </p:sp>
      <p:pic>
        <p:nvPicPr>
          <p:cNvPr id="3" name="Picture 1" descr="Workforce-Logo-V.png">
            <a:extLst>
              <a:ext uri="{FF2B5EF4-FFF2-40B4-BE49-F238E27FC236}">
                <a16:creationId xmlns:a16="http://schemas.microsoft.com/office/drawing/2014/main" id="{64558C74-F9E1-4D70-B393-7932705FC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" y="4373216"/>
            <a:ext cx="591763" cy="5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CD4F2-A6F3-4D32-A3EF-DC5277963581}"/>
              </a:ext>
            </a:extLst>
          </p:cNvPr>
          <p:cNvSpPr txBox="1"/>
          <p:nvPr/>
        </p:nvSpPr>
        <p:spPr>
          <a:xfrm>
            <a:off x="271015" y="378924"/>
            <a:ext cx="84411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Economic Security for All (</a:t>
            </a:r>
            <a:r>
              <a:rPr lang="en-US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EcSA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Thrive initiative supports </a:t>
            </a:r>
          </a:p>
          <a:p>
            <a:pPr algn="ctr" eaLnBrk="1" hangingPunct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long-term, systemic approach to helping the individuals </a:t>
            </a:r>
          </a:p>
          <a:p>
            <a:pPr algn="ctr" eaLnBrk="1" hangingPunct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Cowlitz County, Washington move out of poverty.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7"/>
          <p:cNvSpPr>
            <a:spLocks/>
          </p:cNvSpPr>
          <p:nvPr/>
        </p:nvSpPr>
        <p:spPr bwMode="auto">
          <a:xfrm>
            <a:off x="1063823" y="3262908"/>
            <a:ext cx="1666280" cy="276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5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8"/>
          <p:cNvSpPr>
            <a:spLocks/>
          </p:cNvSpPr>
          <p:nvPr/>
        </p:nvSpPr>
        <p:spPr bwMode="auto">
          <a:xfrm>
            <a:off x="2853928" y="3262908"/>
            <a:ext cx="1666280" cy="276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5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29"/>
          <p:cNvSpPr>
            <a:spLocks/>
          </p:cNvSpPr>
          <p:nvPr/>
        </p:nvSpPr>
        <p:spPr bwMode="auto">
          <a:xfrm>
            <a:off x="4645819" y="3262908"/>
            <a:ext cx="1666280" cy="276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7145" tIns="17145" rIns="17145" bIns="17145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7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" charset="0"/>
            </a:endParaRPr>
          </a:p>
        </p:txBody>
      </p:sp>
      <p:sp>
        <p:nvSpPr>
          <p:cNvPr id="14" name="AutoShape 30"/>
          <p:cNvSpPr>
            <a:spLocks/>
          </p:cNvSpPr>
          <p:nvPr/>
        </p:nvSpPr>
        <p:spPr bwMode="auto">
          <a:xfrm>
            <a:off x="1074789" y="3314723"/>
            <a:ext cx="1611019" cy="1731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4288" tIns="14288" rIns="14288" bIns="14288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3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Engaging</a:t>
            </a:r>
            <a:r>
              <a:rPr lang="es-ES" sz="93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 </a:t>
            </a:r>
            <a:r>
              <a:rPr lang="es-ES" sz="93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Industry</a:t>
            </a:r>
            <a:r>
              <a:rPr lang="es-ES" sz="93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 + </a:t>
            </a:r>
            <a:r>
              <a:rPr lang="es-ES" sz="938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Investors</a:t>
            </a:r>
            <a:endParaRPr lang="es-ES" sz="5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ea typeface="+mn-ea"/>
              <a:cs typeface="Lato Regular"/>
            </a:endParaRPr>
          </a:p>
        </p:txBody>
      </p:sp>
      <p:sp>
        <p:nvSpPr>
          <p:cNvPr id="15" name="AutoShape 31"/>
          <p:cNvSpPr>
            <a:spLocks/>
          </p:cNvSpPr>
          <p:nvPr/>
        </p:nvSpPr>
        <p:spPr bwMode="auto">
          <a:xfrm>
            <a:off x="3035426" y="3314723"/>
            <a:ext cx="1308051" cy="1731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4288" tIns="14288" rIns="14288" bIns="14288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Outreach + Recruitment</a:t>
            </a:r>
            <a:endParaRPr lang="en-US" sz="5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ea typeface="+mn-ea"/>
              <a:cs typeface="Lato Regular"/>
            </a:endParaRPr>
          </a:p>
        </p:txBody>
      </p:sp>
      <p:sp>
        <p:nvSpPr>
          <p:cNvPr id="16" name="AutoShape 32"/>
          <p:cNvSpPr>
            <a:spLocks/>
          </p:cNvSpPr>
          <p:nvPr/>
        </p:nvSpPr>
        <p:spPr bwMode="auto">
          <a:xfrm>
            <a:off x="4855138" y="3314723"/>
            <a:ext cx="1258359" cy="1731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4288" tIns="14288" rIns="14288" bIns="14288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Community Organizing</a:t>
            </a:r>
            <a:endParaRPr lang="en-US" sz="5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ea typeface="+mn-ea"/>
              <a:cs typeface="Lato Regular"/>
            </a:endParaRPr>
          </a:p>
        </p:txBody>
      </p:sp>
      <p:sp>
        <p:nvSpPr>
          <p:cNvPr id="18" name="AutoShape 34"/>
          <p:cNvSpPr>
            <a:spLocks/>
          </p:cNvSpPr>
          <p:nvPr/>
        </p:nvSpPr>
        <p:spPr bwMode="auto">
          <a:xfrm>
            <a:off x="6436519" y="3262908"/>
            <a:ext cx="1666875" cy="276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7145" tIns="17145" rIns="17145" bIns="17145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75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" charset="0"/>
            </a:endParaRPr>
          </a:p>
        </p:txBody>
      </p:sp>
      <p:sp>
        <p:nvSpPr>
          <p:cNvPr id="19" name="AutoShape 35"/>
          <p:cNvSpPr>
            <a:spLocks/>
          </p:cNvSpPr>
          <p:nvPr/>
        </p:nvSpPr>
        <p:spPr bwMode="auto">
          <a:xfrm>
            <a:off x="6788208" y="3314723"/>
            <a:ext cx="973024" cy="1731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4288" tIns="14288" rIns="14288" bIns="14288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ea typeface="+mn-ea"/>
                <a:cs typeface="Lato Regular"/>
              </a:rPr>
              <a:t>Structural Change</a:t>
            </a:r>
            <a:endParaRPr lang="en-US" sz="5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ea typeface="+mn-ea"/>
              <a:cs typeface="Lato Regular"/>
            </a:endParaRPr>
          </a:p>
        </p:txBody>
      </p:sp>
      <p:sp>
        <p:nvSpPr>
          <p:cNvPr id="20" name="AutoShape 47"/>
          <p:cNvSpPr>
            <a:spLocks/>
          </p:cNvSpPr>
          <p:nvPr/>
        </p:nvSpPr>
        <p:spPr bwMode="auto">
          <a:xfrm>
            <a:off x="2853929" y="3676055"/>
            <a:ext cx="1656159" cy="955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85663" fontAlgn="auto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charset="0"/>
                <a:ea typeface="ＭＳ Ｐゴシック" charset="0"/>
                <a:cs typeface="ＭＳ Ｐゴシック" charset="0"/>
              </a:rPr>
              <a:t>Through DSHS, WorkSource, and a variety of community-based organizations, engage and recruit jobseekers to enter pathways to employment above 200% FPL.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 Light"/>
            </a:endParaRPr>
          </a:p>
        </p:txBody>
      </p:sp>
      <p:sp>
        <p:nvSpPr>
          <p:cNvPr id="21" name="AutoShape 47"/>
          <p:cNvSpPr>
            <a:spLocks/>
          </p:cNvSpPr>
          <p:nvPr/>
        </p:nvSpPr>
        <p:spPr bwMode="auto">
          <a:xfrm>
            <a:off x="4651772" y="3676054"/>
            <a:ext cx="1656159" cy="9552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85663" fontAlgn="auto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charset="0"/>
                <a:ea typeface="ＭＳ Ｐゴシック" charset="0"/>
                <a:cs typeface="ＭＳ Ｐゴシック" charset="0"/>
              </a:rPr>
              <a:t>Habitat for Humanity is leading the effort in engaging neighborhood and community resources through the Neighborhood Resource Coordination Council.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 Light"/>
            </a:endParaRPr>
          </a:p>
        </p:txBody>
      </p:sp>
      <p:sp>
        <p:nvSpPr>
          <p:cNvPr id="22" name="AutoShape 47"/>
          <p:cNvSpPr>
            <a:spLocks/>
          </p:cNvSpPr>
          <p:nvPr/>
        </p:nvSpPr>
        <p:spPr bwMode="auto">
          <a:xfrm>
            <a:off x="6446639" y="3676055"/>
            <a:ext cx="1656755" cy="7346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85663" fontAlgn="auto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charset="0"/>
                <a:ea typeface="ＭＳ Ｐゴシック" charset="0"/>
                <a:cs typeface="ＭＳ Ｐゴシック" charset="0"/>
              </a:rPr>
              <a:t>WSW is working with local community leaders, Investors, and elected officials to determine structural changes that will improve neighborhoods and help keep people out of poverty.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 Light"/>
            </a:endParaRPr>
          </a:p>
        </p:txBody>
      </p:sp>
      <p:sp>
        <p:nvSpPr>
          <p:cNvPr id="23" name="AutoShape 47"/>
          <p:cNvSpPr>
            <a:spLocks/>
          </p:cNvSpPr>
          <p:nvPr/>
        </p:nvSpPr>
        <p:spPr bwMode="auto">
          <a:xfrm>
            <a:off x="1073944" y="3676055"/>
            <a:ext cx="1656159" cy="1116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85663" fontAlgn="auto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charset="0"/>
                <a:ea typeface="ＭＳ Ｐゴシック" charset="0"/>
                <a:cs typeface="ＭＳ Ｐゴシック" charset="0"/>
              </a:rPr>
              <a:t>Business leadership provides opportunity for current employees to get assistance from the workforce system, and for the workforce system to provide support to business leadership in continuous improvement.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ato Light"/>
            </a:endParaRPr>
          </a:p>
        </p:txBody>
      </p:sp>
      <p:pic>
        <p:nvPicPr>
          <p:cNvPr id="3" name="Picture Placeholder 2" descr="A bridge over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2A2D897-FDE1-4F28-849E-CF4CEC63A63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r="20459"/>
          <a:stretch>
            <a:fillRect/>
          </a:stretch>
        </p:blipFill>
        <p:spPr>
          <a:xfrm>
            <a:off x="1067990" y="1339453"/>
            <a:ext cx="1662113" cy="1870472"/>
          </a:xfrm>
        </p:spPr>
      </p:pic>
      <p:pic>
        <p:nvPicPr>
          <p:cNvPr id="9" name="Picture Placeholder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0673B06-E75B-4BED-9016-BA6B5681CE0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>
          <a:xfrm>
            <a:off x="2858095" y="1339453"/>
            <a:ext cx="1662113" cy="1870472"/>
          </a:xfrm>
        </p:spPr>
      </p:pic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7272E9E-AA5A-4905-AA31-5FCC3B2A55F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37981"/>
          <a:stretch/>
        </p:blipFill>
        <p:spPr>
          <a:xfrm>
            <a:off x="4645819" y="1339453"/>
            <a:ext cx="1662113" cy="1870472"/>
          </a:xfrm>
        </p:spPr>
      </p:pic>
      <p:pic>
        <p:nvPicPr>
          <p:cNvPr id="5" name="Picture Placeholder 4" descr="A bicycle parked in front of a brick building&#10;&#10;Description automatically generated">
            <a:extLst>
              <a:ext uri="{FF2B5EF4-FFF2-40B4-BE49-F238E27FC236}">
                <a16:creationId xmlns:a16="http://schemas.microsoft.com/office/drawing/2014/main" id="{0D7C510F-B43B-491A-9D37-B0718FD7244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20490"/>
          <a:stretch>
            <a:fillRect/>
          </a:stretch>
        </p:blipFill>
        <p:spPr>
          <a:xfrm>
            <a:off x="6436519" y="1339453"/>
            <a:ext cx="1662113" cy="1870472"/>
          </a:xfrm>
        </p:spPr>
      </p:pic>
      <p:sp>
        <p:nvSpPr>
          <p:cNvPr id="24" name="Rectangle 23"/>
          <p:cNvSpPr/>
          <p:nvPr/>
        </p:nvSpPr>
        <p:spPr>
          <a:xfrm>
            <a:off x="2547075" y="283507"/>
            <a:ext cx="4041523" cy="40394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tabLst>
                <a:tab pos="126802" algn="l"/>
              </a:tabLst>
              <a:defRPr/>
            </a:pPr>
            <a:r>
              <a:rPr lang="en-US" sz="20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 Light"/>
              </a:rPr>
              <a:t>Economic Security for All – Thrive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61082" y="602606"/>
            <a:ext cx="1633748" cy="25390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tabLst>
                <a:tab pos="126802" algn="l"/>
              </a:tabLst>
              <a:defRPr/>
            </a:pPr>
            <a:r>
              <a:rPr lang="en-US" sz="1050" dirty="0">
                <a:solidFill>
                  <a:schemeClr val="accent2"/>
                </a:solidFill>
                <a:cs typeface="Lato Light"/>
              </a:rPr>
              <a:t>Four Major Components</a:t>
            </a:r>
          </a:p>
        </p:txBody>
      </p:sp>
      <p:pic>
        <p:nvPicPr>
          <p:cNvPr id="27" name="Picture 26" descr="Workforce-Logo-V.png">
            <a:extLst>
              <a:ext uri="{FF2B5EF4-FFF2-40B4-BE49-F238E27FC236}">
                <a16:creationId xmlns:a16="http://schemas.microsoft.com/office/drawing/2014/main" id="{6D3DBD25-1FA4-4738-95ED-9CB043D3E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40" y="4369560"/>
            <a:ext cx="535298" cy="52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CE4E66-8B97-48E1-B23F-62A66393AC1D}"/>
              </a:ext>
            </a:extLst>
          </p:cNvPr>
          <p:cNvSpPr/>
          <p:nvPr/>
        </p:nvSpPr>
        <p:spPr>
          <a:xfrm>
            <a:off x="3183525" y="305287"/>
            <a:ext cx="2776963" cy="4000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00" tIns="45700" rIns="91400" bIns="45700" anchor="ctr">
            <a:spAutoFit/>
          </a:bodyPr>
          <a:lstStyle/>
          <a:p>
            <a:pPr algn="ctr" defTabSz="685492" fontAlgn="auto">
              <a:spcBef>
                <a:spcPts val="0"/>
              </a:spcBef>
              <a:spcAft>
                <a:spcPts val="0"/>
              </a:spcAft>
              <a:tabLst>
                <a:tab pos="126770" algn="l"/>
              </a:tabLst>
              <a:defRPr/>
            </a:pPr>
            <a:r>
              <a:rPr lang="en-US" sz="2000" dirty="0">
                <a:solidFill>
                  <a:srgbClr val="2D68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 Light"/>
              </a:rPr>
              <a:t>Response to COVID-19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AAC89-B590-4687-8A50-AB673FB24CE8}"/>
              </a:ext>
            </a:extLst>
          </p:cNvPr>
          <p:cNvSpPr txBox="1"/>
          <p:nvPr/>
        </p:nvSpPr>
        <p:spPr>
          <a:xfrm>
            <a:off x="1217176" y="1452735"/>
            <a:ext cx="39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 Access – Internet, Computers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F5A95-1C54-4507-BE87-94F218EB80EF}"/>
              </a:ext>
            </a:extLst>
          </p:cNvPr>
          <p:cNvSpPr txBox="1"/>
          <p:nvPr/>
        </p:nvSpPr>
        <p:spPr>
          <a:xfrm>
            <a:off x="1217176" y="2999077"/>
            <a:ext cx="493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Childcare Private-Public Model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A810B5-A869-4B6E-AE58-F3108BC45D69}"/>
              </a:ext>
            </a:extLst>
          </p:cNvPr>
          <p:cNvSpPr txBox="1"/>
          <p:nvPr/>
        </p:nvSpPr>
        <p:spPr>
          <a:xfrm>
            <a:off x="1217176" y="2237455"/>
            <a:ext cx="446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Virtual Workshops + Talent Development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16A1C9-F7DE-4D11-B2A5-24C51C1453FD}"/>
              </a:ext>
            </a:extLst>
          </p:cNvPr>
          <p:cNvSpPr/>
          <p:nvPr/>
        </p:nvSpPr>
        <p:spPr>
          <a:xfrm>
            <a:off x="368451" y="1268154"/>
            <a:ext cx="654021" cy="6461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1" tIns="91421" rIns="182841" bIns="91421" anchor="ctr"/>
          <a:lstStyle/>
          <a:p>
            <a:pPr algn="ctr" defTabSz="182797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599" dirty="0">
              <a:cs typeface="Lato Light"/>
            </a:endParaRPr>
          </a:p>
        </p:txBody>
      </p:sp>
      <p:sp>
        <p:nvSpPr>
          <p:cNvPr id="28" name="Freeform 67">
            <a:extLst>
              <a:ext uri="{FF2B5EF4-FFF2-40B4-BE49-F238E27FC236}">
                <a16:creationId xmlns:a16="http://schemas.microsoft.com/office/drawing/2014/main" id="{0E001973-C99D-4AC0-A7CF-2921AA731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56" y="1347765"/>
            <a:ext cx="332324" cy="461476"/>
          </a:xfrm>
          <a:custGeom>
            <a:avLst/>
            <a:gdLst>
              <a:gd name="T0" fmla="*/ 2147483647 w 453"/>
              <a:gd name="T1" fmla="*/ 2147483647 h 533"/>
              <a:gd name="T2" fmla="*/ 2147483647 w 453"/>
              <a:gd name="T3" fmla="*/ 2147483647 h 533"/>
              <a:gd name="T4" fmla="*/ 2147483647 w 453"/>
              <a:gd name="T5" fmla="*/ 2147483647 h 533"/>
              <a:gd name="T6" fmla="*/ 0 w 453"/>
              <a:gd name="T7" fmla="*/ 2147483647 h 533"/>
              <a:gd name="T8" fmla="*/ 2147483647 w 453"/>
              <a:gd name="T9" fmla="*/ 2147483647 h 533"/>
              <a:gd name="T10" fmla="*/ 2147483647 w 453"/>
              <a:gd name="T11" fmla="*/ 2147483647 h 533"/>
              <a:gd name="T12" fmla="*/ 2147483647 w 453"/>
              <a:gd name="T13" fmla="*/ 2147483647 h 533"/>
              <a:gd name="T14" fmla="*/ 2147483647 w 453"/>
              <a:gd name="T15" fmla="*/ 2147483647 h 533"/>
              <a:gd name="T16" fmla="*/ 2147483647 w 453"/>
              <a:gd name="T17" fmla="*/ 2147483647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599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E3469B-2E9A-48A8-8A3C-321E56E5620F}"/>
              </a:ext>
            </a:extLst>
          </p:cNvPr>
          <p:cNvSpPr/>
          <p:nvPr/>
        </p:nvSpPr>
        <p:spPr>
          <a:xfrm>
            <a:off x="361541" y="2048547"/>
            <a:ext cx="660931" cy="646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1" tIns="91421" rIns="182841" bIns="91421" anchor="ctr"/>
          <a:lstStyle/>
          <a:p>
            <a:pPr algn="ctr" defTabSz="182797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599" dirty="0">
              <a:cs typeface="Lato Ligh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E38F66-E571-45D7-AF45-F808099AB3FE}"/>
              </a:ext>
            </a:extLst>
          </p:cNvPr>
          <p:cNvSpPr/>
          <p:nvPr/>
        </p:nvSpPr>
        <p:spPr>
          <a:xfrm>
            <a:off x="351554" y="2828940"/>
            <a:ext cx="660931" cy="646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1" tIns="91421" rIns="182841" bIns="91421" anchor="ctr"/>
          <a:lstStyle/>
          <a:p>
            <a:pPr algn="ctr" defTabSz="182797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599" dirty="0">
              <a:cs typeface="Lato Light"/>
            </a:endParaRPr>
          </a:p>
        </p:txBody>
      </p:sp>
      <p:sp>
        <p:nvSpPr>
          <p:cNvPr id="31" name="Freeform 102">
            <a:extLst>
              <a:ext uri="{FF2B5EF4-FFF2-40B4-BE49-F238E27FC236}">
                <a16:creationId xmlns:a16="http://schemas.microsoft.com/office/drawing/2014/main" id="{765E72B3-9A17-4EBA-ABBF-AF357E8A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90" y="2213265"/>
            <a:ext cx="360121" cy="316728"/>
          </a:xfrm>
          <a:custGeom>
            <a:avLst/>
            <a:gdLst>
              <a:gd name="T0" fmla="*/ 2147483647 w 498"/>
              <a:gd name="T1" fmla="*/ 2147483647 h 445"/>
              <a:gd name="T2" fmla="*/ 2147483647 w 498"/>
              <a:gd name="T3" fmla="*/ 2147483647 h 445"/>
              <a:gd name="T4" fmla="*/ 2147483647 w 498"/>
              <a:gd name="T5" fmla="*/ 2147483647 h 445"/>
              <a:gd name="T6" fmla="*/ 2147483647 w 498"/>
              <a:gd name="T7" fmla="*/ 2147483647 h 445"/>
              <a:gd name="T8" fmla="*/ 2147483647 w 498"/>
              <a:gd name="T9" fmla="*/ 2147483647 h 445"/>
              <a:gd name="T10" fmla="*/ 2147483647 w 498"/>
              <a:gd name="T11" fmla="*/ 2147483647 h 445"/>
              <a:gd name="T12" fmla="*/ 2147483647 w 498"/>
              <a:gd name="T13" fmla="*/ 2147483647 h 445"/>
              <a:gd name="T14" fmla="*/ 2147483647 w 498"/>
              <a:gd name="T15" fmla="*/ 2147483647 h 445"/>
              <a:gd name="T16" fmla="*/ 2147483647 w 498"/>
              <a:gd name="T17" fmla="*/ 0 h 445"/>
              <a:gd name="T18" fmla="*/ 2147483647 w 498"/>
              <a:gd name="T19" fmla="*/ 2147483647 h 445"/>
              <a:gd name="T20" fmla="*/ 2147483647 w 498"/>
              <a:gd name="T21" fmla="*/ 2147483647 h 445"/>
              <a:gd name="T22" fmla="*/ 2147483647 w 498"/>
              <a:gd name="T23" fmla="*/ 2147483647 h 445"/>
              <a:gd name="T24" fmla="*/ 2147483647 w 498"/>
              <a:gd name="T25" fmla="*/ 2147483647 h 445"/>
              <a:gd name="T26" fmla="*/ 0 w 498"/>
              <a:gd name="T27" fmla="*/ 2147483647 h 445"/>
              <a:gd name="T28" fmla="*/ 0 w 498"/>
              <a:gd name="T29" fmla="*/ 2147483647 h 445"/>
              <a:gd name="T30" fmla="*/ 2147483647 w 498"/>
              <a:gd name="T31" fmla="*/ 2147483647 h 445"/>
              <a:gd name="T32" fmla="*/ 2147483647 w 498"/>
              <a:gd name="T33" fmla="*/ 2147483647 h 445"/>
              <a:gd name="T34" fmla="*/ 2147483647 w 498"/>
              <a:gd name="T35" fmla="*/ 2147483647 h 445"/>
              <a:gd name="T36" fmla="*/ 2147483647 w 498"/>
              <a:gd name="T37" fmla="*/ 2147483647 h 445"/>
              <a:gd name="T38" fmla="*/ 2147483647 w 498"/>
              <a:gd name="T39" fmla="*/ 2147483647 h 445"/>
              <a:gd name="T40" fmla="*/ 2147483647 w 498"/>
              <a:gd name="T41" fmla="*/ 2147483647 h 445"/>
              <a:gd name="T42" fmla="*/ 2147483647 w 498"/>
              <a:gd name="T43" fmla="*/ 2147483647 h 445"/>
              <a:gd name="T44" fmla="*/ 2147483647 w 498"/>
              <a:gd name="T45" fmla="*/ 2147483647 h 445"/>
              <a:gd name="T46" fmla="*/ 2147483647 w 498"/>
              <a:gd name="T47" fmla="*/ 2147483647 h 445"/>
              <a:gd name="T48" fmla="*/ 2147483647 w 498"/>
              <a:gd name="T49" fmla="*/ 2147483647 h 445"/>
              <a:gd name="T50" fmla="*/ 2147483647 w 498"/>
              <a:gd name="T51" fmla="*/ 2147483647 h 445"/>
              <a:gd name="T52" fmla="*/ 2147483647 w 498"/>
              <a:gd name="T53" fmla="*/ 2147483647 h 445"/>
              <a:gd name="T54" fmla="*/ 2147483647 w 498"/>
              <a:gd name="T55" fmla="*/ 2147483647 h 445"/>
              <a:gd name="T56" fmla="*/ 2147483647 w 498"/>
              <a:gd name="T57" fmla="*/ 2147483647 h 445"/>
              <a:gd name="T58" fmla="*/ 2147483647 w 498"/>
              <a:gd name="T59" fmla="*/ 2147483647 h 445"/>
              <a:gd name="T60" fmla="*/ 2147483647 w 498"/>
              <a:gd name="T61" fmla="*/ 2147483647 h 445"/>
              <a:gd name="T62" fmla="*/ 2147483647 w 498"/>
              <a:gd name="T63" fmla="*/ 2147483647 h 445"/>
              <a:gd name="T64" fmla="*/ 2147483647 w 498"/>
              <a:gd name="T65" fmla="*/ 2147483647 h 445"/>
              <a:gd name="T66" fmla="*/ 2147483647 w 498"/>
              <a:gd name="T67" fmla="*/ 2147483647 h 445"/>
              <a:gd name="T68" fmla="*/ 2147483647 w 498"/>
              <a:gd name="T69" fmla="*/ 2147483647 h 445"/>
              <a:gd name="T70" fmla="*/ 2147483647 w 498"/>
              <a:gd name="T71" fmla="*/ 2147483647 h 445"/>
              <a:gd name="T72" fmla="*/ 2147483647 w 498"/>
              <a:gd name="T73" fmla="*/ 2147483647 h 445"/>
              <a:gd name="T74" fmla="*/ 2147483647 w 498"/>
              <a:gd name="T75" fmla="*/ 2147483647 h 445"/>
              <a:gd name="T76" fmla="*/ 2147483647 w 498"/>
              <a:gd name="T77" fmla="*/ 2147483647 h 445"/>
              <a:gd name="T78" fmla="*/ 2147483647 w 498"/>
              <a:gd name="T79" fmla="*/ 2147483647 h 445"/>
              <a:gd name="T80" fmla="*/ 2147483647 w 498"/>
              <a:gd name="T81" fmla="*/ 2147483647 h 445"/>
              <a:gd name="T82" fmla="*/ 2147483647 w 498"/>
              <a:gd name="T83" fmla="*/ 2147483647 h 445"/>
              <a:gd name="T84" fmla="*/ 2147483647 w 498"/>
              <a:gd name="T85" fmla="*/ 2147483647 h 445"/>
              <a:gd name="T86" fmla="*/ 2147483647 w 498"/>
              <a:gd name="T87" fmla="*/ 2147483647 h 445"/>
              <a:gd name="T88" fmla="*/ 2147483647 w 498"/>
              <a:gd name="T89" fmla="*/ 2147483647 h 445"/>
              <a:gd name="T90" fmla="*/ 2147483647 w 498"/>
              <a:gd name="T91" fmla="*/ 2147483647 h 445"/>
              <a:gd name="T92" fmla="*/ 2147483647 w 498"/>
              <a:gd name="T93" fmla="*/ 2147483647 h 445"/>
              <a:gd name="T94" fmla="*/ 2147483647 w 498"/>
              <a:gd name="T95" fmla="*/ 2147483647 h 445"/>
              <a:gd name="T96" fmla="*/ 2147483647 w 498"/>
              <a:gd name="T97" fmla="*/ 2147483647 h 445"/>
              <a:gd name="T98" fmla="*/ 2147483647 w 498"/>
              <a:gd name="T99" fmla="*/ 2147483647 h 445"/>
              <a:gd name="T100" fmla="*/ 2147483647 w 498"/>
              <a:gd name="T101" fmla="*/ 2147483647 h 445"/>
              <a:gd name="T102" fmla="*/ 2147483647 w 498"/>
              <a:gd name="T103" fmla="*/ 2147483647 h 445"/>
              <a:gd name="T104" fmla="*/ 2147483647 w 498"/>
              <a:gd name="T105" fmla="*/ 2147483647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599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E39C4-3D53-4404-8CBD-B11C5250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9" y="1235458"/>
            <a:ext cx="1902117" cy="1902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F33F8-591E-48B8-9EC3-566F1894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69" y="3760699"/>
            <a:ext cx="5093261" cy="1162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1A47F-B320-4279-B88C-5C20AD232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9" y="2814494"/>
            <a:ext cx="646163" cy="646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A0593-5669-4331-B847-B409A80FE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2" y="4520062"/>
            <a:ext cx="53039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90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5695063" y="1610572"/>
            <a:ext cx="2432408" cy="22258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4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cs typeface="Lato Light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5695063" y="3551976"/>
            <a:ext cx="2432408" cy="22258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4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cs typeface="Lato Light"/>
            </a:endParaRPr>
          </a:p>
        </p:txBody>
      </p:sp>
      <p:sp>
        <p:nvSpPr>
          <p:cNvPr id="29" name="Freeform 28"/>
          <p:cNvSpPr/>
          <p:nvPr/>
        </p:nvSpPr>
        <p:spPr>
          <a:xfrm flipH="1">
            <a:off x="1042717" y="1610572"/>
            <a:ext cx="2319329" cy="22258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defTabSz="6854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sp>
        <p:nvSpPr>
          <p:cNvPr id="30" name="Freeform 29"/>
          <p:cNvSpPr/>
          <p:nvPr/>
        </p:nvSpPr>
        <p:spPr>
          <a:xfrm flipH="1" flipV="1">
            <a:off x="1042717" y="3551976"/>
            <a:ext cx="2319329" cy="22258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 defTabSz="6854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78116" y="1550460"/>
            <a:ext cx="2327661" cy="2327066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4739835" y="1398100"/>
            <a:ext cx="1117706" cy="1117706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wrap="none" lIns="112551" tIns="112551" rIns="112551" bIns="112551" spcCol="1270" anchor="ctr"/>
          <a:lstStyle/>
          <a:p>
            <a:pPr algn="ctr" defTabSz="333284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225754" y="1398100"/>
            <a:ext cx="1117706" cy="1117706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wrap="none" lIns="112551" tIns="112551" rIns="112551" bIns="112551" spcCol="1270" anchor="ctr"/>
          <a:lstStyle/>
          <a:p>
            <a:pPr algn="ctr" defTabSz="333284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739835" y="2912181"/>
            <a:ext cx="1117706" cy="1117706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wrap="none" lIns="112551" tIns="112551" rIns="112551" bIns="112551" spcCol="1270" anchor="ctr"/>
          <a:lstStyle/>
          <a:p>
            <a:pPr algn="ctr" defTabSz="333284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225754" y="2912181"/>
            <a:ext cx="1117706" cy="1117706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6CC07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wrap="none" lIns="112551" tIns="112551" rIns="112551" bIns="112551" spcCol="1270" anchor="ctr"/>
          <a:lstStyle/>
          <a:p>
            <a:pPr algn="ctr" defTabSz="333284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Ligh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44028" y="1563554"/>
            <a:ext cx="0" cy="2300879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541647" y="1563554"/>
            <a:ext cx="0" cy="2300879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8" name="Subtitle 2"/>
          <p:cNvSpPr txBox="1">
            <a:spLocks/>
          </p:cNvSpPr>
          <p:nvPr/>
        </p:nvSpPr>
        <p:spPr bwMode="auto">
          <a:xfrm>
            <a:off x="6153335" y="1659971"/>
            <a:ext cx="1974137" cy="14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4" rIns="68548" bIns="3427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750"/>
              </a:spcBef>
            </a:pPr>
            <a:r>
              <a:rPr lang="en-US" altLang="en-US" sz="10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sharing agreement between WSW + DSHS to allow for focus on employment / reemployment connections via WDC programs.</a:t>
            </a:r>
          </a:p>
        </p:txBody>
      </p:sp>
      <p:sp>
        <p:nvSpPr>
          <p:cNvPr id="14349" name="Subtitle 2"/>
          <p:cNvSpPr txBox="1">
            <a:spLocks/>
          </p:cNvSpPr>
          <p:nvPr/>
        </p:nvSpPr>
        <p:spPr bwMode="auto">
          <a:xfrm>
            <a:off x="6118057" y="3827367"/>
            <a:ext cx="2432408" cy="122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8" tIns="34274" rIns="68548" bIns="3427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750"/>
              </a:spcBef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Continuation of paid advertising consultant for </a:t>
            </a:r>
            <a:r>
              <a:rPr lang="en-US" alt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WorkSource</a:t>
            </a: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Kelso, and new grant opportunity for expanded population-specific outreach.</a:t>
            </a:r>
          </a:p>
        </p:txBody>
      </p:sp>
      <p:sp>
        <p:nvSpPr>
          <p:cNvPr id="14350" name="Subtitle 2"/>
          <p:cNvSpPr txBox="1">
            <a:spLocks/>
          </p:cNvSpPr>
          <p:nvPr/>
        </p:nvSpPr>
        <p:spPr bwMode="auto">
          <a:xfrm>
            <a:off x="1051048" y="1659971"/>
            <a:ext cx="1974138" cy="12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4" rIns="68548" bIns="3427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750"/>
              </a:spcBef>
            </a:pPr>
            <a:r>
              <a:rPr lang="en-US" altLang="en-US" sz="10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closed loop referral system to aid in participant referrals, retention and successful program exit across partners. </a:t>
            </a:r>
          </a:p>
        </p:txBody>
      </p:sp>
      <p:sp>
        <p:nvSpPr>
          <p:cNvPr id="14351" name="Subtitle 2"/>
          <p:cNvSpPr txBox="1">
            <a:spLocks/>
          </p:cNvSpPr>
          <p:nvPr/>
        </p:nvSpPr>
        <p:spPr bwMode="auto">
          <a:xfrm>
            <a:off x="1099776" y="3845287"/>
            <a:ext cx="1974138" cy="7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8" tIns="34274" rIns="68548" bIns="3427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750"/>
              </a:spcBef>
            </a:pPr>
            <a:r>
              <a:rPr lang="en-US" altLang="en-US" sz="10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service provision across BFET, Title 1, </a:t>
            </a:r>
            <a:r>
              <a:rPr lang="en-US" altLang="en-US" sz="108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EcSA</a:t>
            </a:r>
            <a:r>
              <a:rPr lang="en-US" altLang="en-US" sz="10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increase capacity to serve.</a:t>
            </a:r>
          </a:p>
        </p:txBody>
      </p:sp>
      <p:sp>
        <p:nvSpPr>
          <p:cNvPr id="14352" name="TextBox 48"/>
          <p:cNvSpPr txBox="1">
            <a:spLocks noChangeArrowheads="1"/>
          </p:cNvSpPr>
          <p:nvPr/>
        </p:nvSpPr>
        <p:spPr bwMode="auto">
          <a:xfrm>
            <a:off x="1140347" y="1392702"/>
            <a:ext cx="16879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Referral System</a:t>
            </a:r>
          </a:p>
        </p:txBody>
      </p:sp>
      <p:sp>
        <p:nvSpPr>
          <p:cNvPr id="14353" name="TextBox 49"/>
          <p:cNvSpPr txBox="1">
            <a:spLocks noChangeArrowheads="1"/>
          </p:cNvSpPr>
          <p:nvPr/>
        </p:nvSpPr>
        <p:spPr bwMode="auto">
          <a:xfrm>
            <a:off x="1155729" y="3532465"/>
            <a:ext cx="16030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Programs</a:t>
            </a:r>
          </a:p>
        </p:txBody>
      </p:sp>
      <p:sp>
        <p:nvSpPr>
          <p:cNvPr id="14354" name="TextBox 50"/>
          <p:cNvSpPr txBox="1">
            <a:spLocks noChangeArrowheads="1"/>
          </p:cNvSpPr>
          <p:nvPr/>
        </p:nvSpPr>
        <p:spPr bwMode="auto">
          <a:xfrm>
            <a:off x="6315692" y="1372847"/>
            <a:ext cx="16350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Sharing Agreement</a:t>
            </a:r>
          </a:p>
        </p:txBody>
      </p:sp>
      <p:sp>
        <p:nvSpPr>
          <p:cNvPr id="14355" name="TextBox 51"/>
          <p:cNvSpPr txBox="1">
            <a:spLocks noChangeArrowheads="1"/>
          </p:cNvSpPr>
          <p:nvPr/>
        </p:nvSpPr>
        <p:spPr bwMode="auto">
          <a:xfrm>
            <a:off x="6153335" y="3490084"/>
            <a:ext cx="19893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Investment Strategy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73914" y="284063"/>
            <a:ext cx="2987853" cy="40391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00" tIns="45700" rIns="91400" bIns="45700" anchor="ctr">
            <a:spAutoFit/>
          </a:bodyPr>
          <a:lstStyle/>
          <a:p>
            <a:pPr algn="ctr" defTabSz="685492" fontAlgn="auto">
              <a:spcBef>
                <a:spcPts val="0"/>
              </a:spcBef>
              <a:spcAft>
                <a:spcPts val="0"/>
              </a:spcAft>
              <a:tabLst>
                <a:tab pos="126770" algn="l"/>
              </a:tabLst>
              <a:defRPr/>
            </a:pPr>
            <a:r>
              <a:rPr lang="en-US" sz="20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 Light"/>
              </a:rPr>
              <a:t>Components in Progress</a:t>
            </a:r>
          </a:p>
        </p:txBody>
      </p:sp>
      <p:pic>
        <p:nvPicPr>
          <p:cNvPr id="39" name="Picture 38" descr="Workforce-Logo-V.png">
            <a:extLst>
              <a:ext uri="{FF2B5EF4-FFF2-40B4-BE49-F238E27FC236}">
                <a16:creationId xmlns:a16="http://schemas.microsoft.com/office/drawing/2014/main" id="{851EAF61-EE7E-4E35-9358-167508A77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77" y="4369092"/>
            <a:ext cx="535159" cy="5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Call center">
            <a:extLst>
              <a:ext uri="{FF2B5EF4-FFF2-40B4-BE49-F238E27FC236}">
                <a16:creationId xmlns:a16="http://schemas.microsoft.com/office/drawing/2014/main" id="{77444996-4A3E-4F36-B65A-EA6B1E282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8716" y="1479696"/>
            <a:ext cx="914400" cy="914400"/>
          </a:xfrm>
          <a:prstGeom prst="rect">
            <a:avLst/>
          </a:prstGeom>
        </p:spPr>
      </p:pic>
      <p:pic>
        <p:nvPicPr>
          <p:cNvPr id="5" name="Graphic 4" descr="Contract">
            <a:extLst>
              <a:ext uri="{FF2B5EF4-FFF2-40B4-BE49-F238E27FC236}">
                <a16:creationId xmlns:a16="http://schemas.microsoft.com/office/drawing/2014/main" id="{FBE06B7D-6A4A-4E92-8C73-DA830B619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7259" y="1479696"/>
            <a:ext cx="914400" cy="914400"/>
          </a:xfrm>
          <a:prstGeom prst="rect">
            <a:avLst/>
          </a:prstGeom>
        </p:spPr>
      </p:pic>
      <p:pic>
        <p:nvPicPr>
          <p:cNvPr id="7" name="Graphic 6" descr="Social network">
            <a:extLst>
              <a:ext uri="{FF2B5EF4-FFF2-40B4-BE49-F238E27FC236}">
                <a16:creationId xmlns:a16="http://schemas.microsoft.com/office/drawing/2014/main" id="{C4B0D4CD-1572-4380-BC19-DBC1CE464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7259" y="2978406"/>
            <a:ext cx="914400" cy="914400"/>
          </a:xfrm>
          <a:prstGeom prst="rect">
            <a:avLst/>
          </a:prstGeom>
        </p:spPr>
      </p:pic>
      <p:pic>
        <p:nvPicPr>
          <p:cNvPr id="9" name="Graphic 8" descr="Boardroom">
            <a:extLst>
              <a:ext uri="{FF2B5EF4-FFF2-40B4-BE49-F238E27FC236}">
                <a16:creationId xmlns:a16="http://schemas.microsoft.com/office/drawing/2014/main" id="{F74A1493-0910-43A4-9DF8-3D920BAF5B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7407" y="299368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2F1FA-DFE1-43FA-9AEE-86D28CD8A8C0}"/>
              </a:ext>
            </a:extLst>
          </p:cNvPr>
          <p:cNvSpPr/>
          <p:nvPr/>
        </p:nvSpPr>
        <p:spPr>
          <a:xfrm>
            <a:off x="4766873" y="1438266"/>
            <a:ext cx="373063" cy="34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89EDC-EE06-4E36-A52E-C5A19A284954}"/>
              </a:ext>
            </a:extLst>
          </p:cNvPr>
          <p:cNvSpPr/>
          <p:nvPr/>
        </p:nvSpPr>
        <p:spPr>
          <a:xfrm>
            <a:off x="4774403" y="1945212"/>
            <a:ext cx="373063" cy="349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11DC95-8EFA-4CB5-A8E3-DFCE2F6D91C5}"/>
              </a:ext>
            </a:extLst>
          </p:cNvPr>
          <p:cNvSpPr/>
          <p:nvPr/>
        </p:nvSpPr>
        <p:spPr>
          <a:xfrm>
            <a:off x="4770242" y="2514862"/>
            <a:ext cx="373063" cy="3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10244" name="Freeform 2">
            <a:extLst>
              <a:ext uri="{FF2B5EF4-FFF2-40B4-BE49-F238E27FC236}">
                <a16:creationId xmlns:a16="http://schemas.microsoft.com/office/drawing/2014/main" id="{6CE29BAD-8EA0-47CB-BBE9-FA14917E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38" y="2572478"/>
            <a:ext cx="128588" cy="206375"/>
          </a:xfrm>
          <a:custGeom>
            <a:avLst/>
            <a:gdLst>
              <a:gd name="T0" fmla="*/ 2147483647 w 249"/>
              <a:gd name="T1" fmla="*/ 0 h 400"/>
              <a:gd name="T2" fmla="*/ 2147483647 w 249"/>
              <a:gd name="T3" fmla="*/ 0 h 400"/>
              <a:gd name="T4" fmla="*/ 0 w 249"/>
              <a:gd name="T5" fmla="*/ 2147483647 h 400"/>
              <a:gd name="T6" fmla="*/ 2147483647 w 249"/>
              <a:gd name="T7" fmla="*/ 2147483647 h 400"/>
              <a:gd name="T8" fmla="*/ 2147483647 w 249"/>
              <a:gd name="T9" fmla="*/ 2147483647 h 400"/>
              <a:gd name="T10" fmla="*/ 2147483647 w 249"/>
              <a:gd name="T11" fmla="*/ 0 h 400"/>
              <a:gd name="T12" fmla="*/ 2147483647 w 249"/>
              <a:gd name="T13" fmla="*/ 2147483647 h 400"/>
              <a:gd name="T14" fmla="*/ 2147483647 w 249"/>
              <a:gd name="T15" fmla="*/ 2147483647 h 400"/>
              <a:gd name="T16" fmla="*/ 2147483647 w 249"/>
              <a:gd name="T17" fmla="*/ 2147483647 h 400"/>
              <a:gd name="T18" fmla="*/ 2147483647 w 249"/>
              <a:gd name="T19" fmla="*/ 2147483647 h 400"/>
              <a:gd name="T20" fmla="*/ 2147483647 w 249"/>
              <a:gd name="T21" fmla="*/ 2147483647 h 400"/>
              <a:gd name="T22" fmla="*/ 2147483647 w 249"/>
              <a:gd name="T23" fmla="*/ 2147483647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84" tIns="17142" rIns="34284" bIns="17142" anchor="ctr"/>
          <a:lstStyle/>
          <a:p>
            <a:endParaRPr lang="en-US"/>
          </a:p>
        </p:txBody>
      </p:sp>
      <p:sp>
        <p:nvSpPr>
          <p:cNvPr id="10245" name="Freeform 51">
            <a:extLst>
              <a:ext uri="{FF2B5EF4-FFF2-40B4-BE49-F238E27FC236}">
                <a16:creationId xmlns:a16="http://schemas.microsoft.com/office/drawing/2014/main" id="{C42FF94D-75B1-4F63-ACC8-9B4CA068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46" y="2050427"/>
            <a:ext cx="180975" cy="111125"/>
          </a:xfrm>
          <a:custGeom>
            <a:avLst/>
            <a:gdLst>
              <a:gd name="T0" fmla="*/ 2147483647 w 461"/>
              <a:gd name="T1" fmla="*/ 2147483647 h 285"/>
              <a:gd name="T2" fmla="*/ 2147483647 w 461"/>
              <a:gd name="T3" fmla="*/ 2147483647 h 285"/>
              <a:gd name="T4" fmla="*/ 2147483647 w 461"/>
              <a:gd name="T5" fmla="*/ 2147483647 h 285"/>
              <a:gd name="T6" fmla="*/ 2147483647 w 461"/>
              <a:gd name="T7" fmla="*/ 2147483647 h 285"/>
              <a:gd name="T8" fmla="*/ 2147483647 w 461"/>
              <a:gd name="T9" fmla="*/ 2147483647 h 285"/>
              <a:gd name="T10" fmla="*/ 2147483647 w 461"/>
              <a:gd name="T11" fmla="*/ 2147483647 h 285"/>
              <a:gd name="T12" fmla="*/ 2147483647 w 461"/>
              <a:gd name="T13" fmla="*/ 0 h 285"/>
              <a:gd name="T14" fmla="*/ 2147483647 w 461"/>
              <a:gd name="T15" fmla="*/ 0 h 285"/>
              <a:gd name="T16" fmla="*/ 2147483647 w 461"/>
              <a:gd name="T17" fmla="*/ 2147483647 h 285"/>
              <a:gd name="T18" fmla="*/ 2147483647 w 461"/>
              <a:gd name="T19" fmla="*/ 2147483647 h 285"/>
              <a:gd name="T20" fmla="*/ 2147483647 w 461"/>
              <a:gd name="T21" fmla="*/ 2147483647 h 285"/>
              <a:gd name="T22" fmla="*/ 2147483647 w 461"/>
              <a:gd name="T23" fmla="*/ 2147483647 h 285"/>
              <a:gd name="T24" fmla="*/ 2147483647 w 461"/>
              <a:gd name="T25" fmla="*/ 2147483647 h 285"/>
              <a:gd name="T26" fmla="*/ 2147483647 w 461"/>
              <a:gd name="T27" fmla="*/ 2147483647 h 285"/>
              <a:gd name="T28" fmla="*/ 2147483647 w 461"/>
              <a:gd name="T29" fmla="*/ 2147483647 h 285"/>
              <a:gd name="T30" fmla="*/ 2147483647 w 461"/>
              <a:gd name="T31" fmla="*/ 2147483647 h 285"/>
              <a:gd name="T32" fmla="*/ 2147483647 w 461"/>
              <a:gd name="T33" fmla="*/ 2147483647 h 285"/>
              <a:gd name="T34" fmla="*/ 2147483647 w 461"/>
              <a:gd name="T35" fmla="*/ 2147483647 h 285"/>
              <a:gd name="T36" fmla="*/ 2147483647 w 461"/>
              <a:gd name="T37" fmla="*/ 2147483647 h 285"/>
              <a:gd name="T38" fmla="*/ 2147483647 w 461"/>
              <a:gd name="T39" fmla="*/ 2147483647 h 285"/>
              <a:gd name="T40" fmla="*/ 2147483647 w 461"/>
              <a:gd name="T41" fmla="*/ 2147483647 h 285"/>
              <a:gd name="T42" fmla="*/ 2147483647 w 461"/>
              <a:gd name="T43" fmla="*/ 2147483647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84" tIns="17142" rIns="34284" bIns="17142" anchor="ctr"/>
          <a:lstStyle/>
          <a:p>
            <a:endParaRPr lang="en-US"/>
          </a:p>
        </p:txBody>
      </p:sp>
      <p:sp>
        <p:nvSpPr>
          <p:cNvPr id="10246" name="Freeform 76">
            <a:extLst>
              <a:ext uri="{FF2B5EF4-FFF2-40B4-BE49-F238E27FC236}">
                <a16:creationId xmlns:a16="http://schemas.microsoft.com/office/drawing/2014/main" id="{22F67089-2883-47CE-98F3-057ECB5A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635" y="1516883"/>
            <a:ext cx="109538" cy="190500"/>
          </a:xfrm>
          <a:custGeom>
            <a:avLst/>
            <a:gdLst>
              <a:gd name="T0" fmla="*/ 2147483647 w 283"/>
              <a:gd name="T1" fmla="*/ 0 h 489"/>
              <a:gd name="T2" fmla="*/ 2147483647 w 283"/>
              <a:gd name="T3" fmla="*/ 0 h 489"/>
              <a:gd name="T4" fmla="*/ 2147483647 w 283"/>
              <a:gd name="T5" fmla="*/ 0 h 489"/>
              <a:gd name="T6" fmla="*/ 0 w 283"/>
              <a:gd name="T7" fmla="*/ 2147483647 h 489"/>
              <a:gd name="T8" fmla="*/ 0 w 283"/>
              <a:gd name="T9" fmla="*/ 2147483647 h 489"/>
              <a:gd name="T10" fmla="*/ 2147483647 w 283"/>
              <a:gd name="T11" fmla="*/ 2147483647 h 489"/>
              <a:gd name="T12" fmla="*/ 2147483647 w 283"/>
              <a:gd name="T13" fmla="*/ 2147483647 h 489"/>
              <a:gd name="T14" fmla="*/ 2147483647 w 283"/>
              <a:gd name="T15" fmla="*/ 2147483647 h 489"/>
              <a:gd name="T16" fmla="*/ 2147483647 w 283"/>
              <a:gd name="T17" fmla="*/ 2147483647 h 489"/>
              <a:gd name="T18" fmla="*/ 2147483647 w 283"/>
              <a:gd name="T19" fmla="*/ 0 h 489"/>
              <a:gd name="T20" fmla="*/ 2147483647 w 283"/>
              <a:gd name="T21" fmla="*/ 2147483647 h 489"/>
              <a:gd name="T22" fmla="*/ 2147483647 w 283"/>
              <a:gd name="T23" fmla="*/ 2147483647 h 489"/>
              <a:gd name="T24" fmla="*/ 2147483647 w 283"/>
              <a:gd name="T25" fmla="*/ 2147483647 h 489"/>
              <a:gd name="T26" fmla="*/ 2147483647 w 283"/>
              <a:gd name="T27" fmla="*/ 2147483647 h 489"/>
              <a:gd name="T28" fmla="*/ 2147483647 w 283"/>
              <a:gd name="T29" fmla="*/ 2147483647 h 489"/>
              <a:gd name="T30" fmla="*/ 2147483647 w 283"/>
              <a:gd name="T31" fmla="*/ 2147483647 h 489"/>
              <a:gd name="T32" fmla="*/ 2147483647 w 283"/>
              <a:gd name="T33" fmla="*/ 2147483647 h 489"/>
              <a:gd name="T34" fmla="*/ 2147483647 w 283"/>
              <a:gd name="T35" fmla="*/ 2147483647 h 489"/>
              <a:gd name="T36" fmla="*/ 2147483647 w 283"/>
              <a:gd name="T37" fmla="*/ 2147483647 h 489"/>
              <a:gd name="T38" fmla="*/ 2147483647 w 283"/>
              <a:gd name="T39" fmla="*/ 2147483647 h 489"/>
              <a:gd name="T40" fmla="*/ 2147483647 w 283"/>
              <a:gd name="T41" fmla="*/ 2147483647 h 489"/>
              <a:gd name="T42" fmla="*/ 2147483647 w 283"/>
              <a:gd name="T43" fmla="*/ 2147483647 h 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84" tIns="17142" rIns="34284" bIns="17142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DF8D31-CEFA-4825-8D0D-302973C33170}"/>
              </a:ext>
            </a:extLst>
          </p:cNvPr>
          <p:cNvSpPr/>
          <p:nvPr/>
        </p:nvSpPr>
        <p:spPr>
          <a:xfrm>
            <a:off x="4778375" y="3030282"/>
            <a:ext cx="373063" cy="349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10248" name="Freeform 96">
            <a:extLst>
              <a:ext uri="{FF2B5EF4-FFF2-40B4-BE49-F238E27FC236}">
                <a16:creationId xmlns:a16="http://schemas.microsoft.com/office/drawing/2014/main" id="{0980557E-8A7D-4C6B-8152-F7DD28E5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830" y="3104732"/>
            <a:ext cx="212725" cy="187325"/>
          </a:xfrm>
          <a:custGeom>
            <a:avLst/>
            <a:gdLst>
              <a:gd name="T0" fmla="*/ 2147483647 w 497"/>
              <a:gd name="T1" fmla="*/ 0 h 435"/>
              <a:gd name="T2" fmla="*/ 2147483647 w 497"/>
              <a:gd name="T3" fmla="*/ 0 h 435"/>
              <a:gd name="T4" fmla="*/ 2147483647 w 497"/>
              <a:gd name="T5" fmla="*/ 0 h 435"/>
              <a:gd name="T6" fmla="*/ 0 w 497"/>
              <a:gd name="T7" fmla="*/ 2147483647 h 435"/>
              <a:gd name="T8" fmla="*/ 0 w 497"/>
              <a:gd name="T9" fmla="*/ 2147483647 h 435"/>
              <a:gd name="T10" fmla="*/ 2147483647 w 497"/>
              <a:gd name="T11" fmla="*/ 2147483647 h 435"/>
              <a:gd name="T12" fmla="*/ 2147483647 w 497"/>
              <a:gd name="T13" fmla="*/ 2147483647 h 435"/>
              <a:gd name="T14" fmla="*/ 2147483647 w 497"/>
              <a:gd name="T15" fmla="*/ 2147483647 h 435"/>
              <a:gd name="T16" fmla="*/ 2147483647 w 497"/>
              <a:gd name="T17" fmla="*/ 2147483647 h 435"/>
              <a:gd name="T18" fmla="*/ 2147483647 w 497"/>
              <a:gd name="T19" fmla="*/ 2147483647 h 435"/>
              <a:gd name="T20" fmla="*/ 2147483647 w 497"/>
              <a:gd name="T21" fmla="*/ 2147483647 h 435"/>
              <a:gd name="T22" fmla="*/ 2147483647 w 497"/>
              <a:gd name="T23" fmla="*/ 2147483647 h 435"/>
              <a:gd name="T24" fmla="*/ 2147483647 w 497"/>
              <a:gd name="T25" fmla="*/ 2147483647 h 435"/>
              <a:gd name="T26" fmla="*/ 2147483647 w 497"/>
              <a:gd name="T27" fmla="*/ 0 h 435"/>
              <a:gd name="T28" fmla="*/ 2147483647 w 497"/>
              <a:gd name="T29" fmla="*/ 2147483647 h 435"/>
              <a:gd name="T30" fmla="*/ 2147483647 w 497"/>
              <a:gd name="T31" fmla="*/ 2147483647 h 435"/>
              <a:gd name="T32" fmla="*/ 2147483647 w 497"/>
              <a:gd name="T33" fmla="*/ 2147483647 h 435"/>
              <a:gd name="T34" fmla="*/ 2147483647 w 497"/>
              <a:gd name="T35" fmla="*/ 2147483647 h 435"/>
              <a:gd name="T36" fmla="*/ 2147483647 w 497"/>
              <a:gd name="T37" fmla="*/ 2147483647 h 435"/>
              <a:gd name="T38" fmla="*/ 2147483647 w 497"/>
              <a:gd name="T39" fmla="*/ 2147483647 h 4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84" tIns="17142" rIns="34284" bIns="17142" anchor="ctr"/>
          <a:lstStyle/>
          <a:p>
            <a:endParaRPr lang="en-US"/>
          </a:p>
        </p:txBody>
      </p:sp>
      <p:sp>
        <p:nvSpPr>
          <p:cNvPr id="10249" name="Subtitle 2">
            <a:extLst>
              <a:ext uri="{FF2B5EF4-FFF2-40B4-BE49-F238E27FC236}">
                <a16:creationId xmlns:a16="http://schemas.microsoft.com/office/drawing/2014/main" id="{1F99E6F3-326E-4131-AE83-BC5BCBDC8A46}"/>
              </a:ext>
            </a:extLst>
          </p:cNvPr>
          <p:cNvSpPr txBox="1">
            <a:spLocks/>
          </p:cNvSpPr>
          <p:nvPr/>
        </p:nvSpPr>
        <p:spPr bwMode="auto">
          <a:xfrm>
            <a:off x="5147466" y="1533161"/>
            <a:ext cx="27876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750"/>
              </a:spcBef>
            </a:pPr>
            <a:r>
              <a:rPr lang="en-US" altLang="en-US" sz="1100" dirty="0">
                <a:solidFill>
                  <a:srgbClr val="333333"/>
                </a:solidFill>
              </a:rPr>
              <a:t>Phone: 360.567.3185</a:t>
            </a:r>
          </a:p>
        </p:txBody>
      </p:sp>
      <p:sp>
        <p:nvSpPr>
          <p:cNvPr id="10250" name="Subtitle 2">
            <a:extLst>
              <a:ext uri="{FF2B5EF4-FFF2-40B4-BE49-F238E27FC236}">
                <a16:creationId xmlns:a16="http://schemas.microsoft.com/office/drawing/2014/main" id="{EC9DDCB4-D7C8-4812-BA17-7BCB98D64056}"/>
              </a:ext>
            </a:extLst>
          </p:cNvPr>
          <p:cNvSpPr txBox="1">
            <a:spLocks/>
          </p:cNvSpPr>
          <p:nvPr/>
        </p:nvSpPr>
        <p:spPr bwMode="auto">
          <a:xfrm>
            <a:off x="5172075" y="2027544"/>
            <a:ext cx="27876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750"/>
              </a:spcBef>
            </a:pPr>
            <a:r>
              <a:rPr lang="en-US" altLang="en-US" sz="1100" dirty="0">
                <a:solidFill>
                  <a:srgbClr val="333333"/>
                </a:solidFill>
              </a:rPr>
              <a:t>Email: </a:t>
            </a:r>
            <a:r>
              <a:rPr lang="en-US" altLang="en-US" sz="1100" u="sng" dirty="0">
                <a:solidFill>
                  <a:schemeClr val="accent2">
                    <a:lumMod val="75000"/>
                  </a:schemeClr>
                </a:solidFill>
              </a:rPr>
              <a:t>mhalliday</a:t>
            </a:r>
            <a:r>
              <a:rPr lang="en-US" altLang="en-US" sz="1100" u="sng" dirty="0">
                <a:hlinkClick r:id="rId3"/>
              </a:rPr>
              <a:t>@workforcesw.org</a:t>
            </a:r>
            <a:endParaRPr lang="en-US" altLang="en-US" sz="1100" u="sng" dirty="0"/>
          </a:p>
        </p:txBody>
      </p:sp>
      <p:sp>
        <p:nvSpPr>
          <p:cNvPr id="10251" name="Subtitle 2">
            <a:extLst>
              <a:ext uri="{FF2B5EF4-FFF2-40B4-BE49-F238E27FC236}">
                <a16:creationId xmlns:a16="http://schemas.microsoft.com/office/drawing/2014/main" id="{E3864A66-5E9B-47A3-94B6-77BE2080202B}"/>
              </a:ext>
            </a:extLst>
          </p:cNvPr>
          <p:cNvSpPr txBox="1">
            <a:spLocks/>
          </p:cNvSpPr>
          <p:nvPr/>
        </p:nvSpPr>
        <p:spPr bwMode="auto">
          <a:xfrm>
            <a:off x="5143305" y="2574196"/>
            <a:ext cx="3522663" cy="2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</a:pPr>
            <a:r>
              <a:rPr lang="en-US" altLang="en-US" sz="1100" dirty="0">
                <a:solidFill>
                  <a:srgbClr val="333333"/>
                </a:solidFill>
              </a:rPr>
              <a:t>Office: 805 Broadway, Suite 412, Vancouver, WA 98660</a:t>
            </a:r>
          </a:p>
        </p:txBody>
      </p:sp>
      <p:sp>
        <p:nvSpPr>
          <p:cNvPr id="10252" name="Subtitle 2">
            <a:extLst>
              <a:ext uri="{FF2B5EF4-FFF2-40B4-BE49-F238E27FC236}">
                <a16:creationId xmlns:a16="http://schemas.microsoft.com/office/drawing/2014/main" id="{CBB81819-9518-4441-802D-D22B7156F283}"/>
              </a:ext>
            </a:extLst>
          </p:cNvPr>
          <p:cNvSpPr txBox="1">
            <a:spLocks/>
          </p:cNvSpPr>
          <p:nvPr/>
        </p:nvSpPr>
        <p:spPr bwMode="auto">
          <a:xfrm>
            <a:off x="5160010" y="3106482"/>
            <a:ext cx="27876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750"/>
              </a:spcBef>
            </a:pPr>
            <a:r>
              <a:rPr lang="en-US" altLang="en-US" sz="1100" dirty="0">
                <a:solidFill>
                  <a:schemeClr val="tx2"/>
                </a:solidFill>
              </a:rPr>
              <a:t>Online: </a:t>
            </a:r>
            <a:r>
              <a:rPr lang="en-US" altLang="en-US" sz="1100" u="sng" dirty="0">
                <a:solidFill>
                  <a:schemeClr val="accent1"/>
                </a:solidFill>
              </a:rPr>
              <a:t>www.workforcesw.org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pic>
        <p:nvPicPr>
          <p:cNvPr id="10253" name="Picture Placeholder 1" descr="Map.jpg">
            <a:extLst>
              <a:ext uri="{FF2B5EF4-FFF2-40B4-BE49-F238E27FC236}">
                <a16:creationId xmlns:a16="http://schemas.microsoft.com/office/drawing/2014/main" id="{30E84AFF-33D7-4F45-B5F9-3352CDADD3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3" b="14293"/>
          <a:stretch>
            <a:fillRect/>
          </a:stretch>
        </p:blipFill>
        <p:spPr>
          <a:xfrm>
            <a:off x="573088" y="1233488"/>
            <a:ext cx="4002087" cy="2857500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9C861F-7EB3-415E-A822-5A7C14C91667}"/>
              </a:ext>
            </a:extLst>
          </p:cNvPr>
          <p:cNvSpPr/>
          <p:nvPr/>
        </p:nvSpPr>
        <p:spPr>
          <a:xfrm>
            <a:off x="3859360" y="285729"/>
            <a:ext cx="1417343" cy="40009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tabLst>
                <a:tab pos="126802" algn="l"/>
              </a:tabLst>
              <a:defRPr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 Light"/>
              </a:rPr>
              <a:t>Contact 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DC3B4-1A07-47F9-ABC4-600BF0251F55}"/>
              </a:ext>
            </a:extLst>
          </p:cNvPr>
          <p:cNvSpPr/>
          <p:nvPr/>
        </p:nvSpPr>
        <p:spPr>
          <a:xfrm>
            <a:off x="4768843" y="3534273"/>
            <a:ext cx="373063" cy="349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18" name="Freeform 85">
            <a:extLst>
              <a:ext uri="{FF2B5EF4-FFF2-40B4-BE49-F238E27FC236}">
                <a16:creationId xmlns:a16="http://schemas.microsoft.com/office/drawing/2014/main" id="{E55CD480-563C-4E37-8DD1-BE04A3BC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181" y="3599377"/>
            <a:ext cx="247223" cy="199070"/>
          </a:xfrm>
          <a:custGeom>
            <a:avLst/>
            <a:gdLst>
              <a:gd name="T0" fmla="*/ 2147483647 w 462"/>
              <a:gd name="T1" fmla="*/ 2147483647 h 374"/>
              <a:gd name="T2" fmla="*/ 2147483647 w 462"/>
              <a:gd name="T3" fmla="*/ 2147483647 h 374"/>
              <a:gd name="T4" fmla="*/ 2147483647 w 462"/>
              <a:gd name="T5" fmla="*/ 2147483647 h 374"/>
              <a:gd name="T6" fmla="*/ 2147483647 w 462"/>
              <a:gd name="T7" fmla="*/ 2147483647 h 374"/>
              <a:gd name="T8" fmla="*/ 2147483647 w 462"/>
              <a:gd name="T9" fmla="*/ 2147483647 h 374"/>
              <a:gd name="T10" fmla="*/ 2147483647 w 462"/>
              <a:gd name="T11" fmla="*/ 0 h 374"/>
              <a:gd name="T12" fmla="*/ 2147483647 w 462"/>
              <a:gd name="T13" fmla="*/ 2147483647 h 374"/>
              <a:gd name="T14" fmla="*/ 2147483647 w 462"/>
              <a:gd name="T15" fmla="*/ 2147483647 h 374"/>
              <a:gd name="T16" fmla="*/ 2147483647 w 462"/>
              <a:gd name="T17" fmla="*/ 2147483647 h 374"/>
              <a:gd name="T18" fmla="*/ 2147483647 w 462"/>
              <a:gd name="T19" fmla="*/ 2147483647 h 374"/>
              <a:gd name="T20" fmla="*/ 2147483647 w 462"/>
              <a:gd name="T21" fmla="*/ 2147483647 h 374"/>
              <a:gd name="T22" fmla="*/ 2147483647 w 462"/>
              <a:gd name="T23" fmla="*/ 2147483647 h 374"/>
              <a:gd name="T24" fmla="*/ 2147483647 w 462"/>
              <a:gd name="T25" fmla="*/ 2147483647 h 374"/>
              <a:gd name="T26" fmla="*/ 2147483647 w 462"/>
              <a:gd name="T27" fmla="*/ 2147483647 h 374"/>
              <a:gd name="T28" fmla="*/ 2147483647 w 462"/>
              <a:gd name="T29" fmla="*/ 2147483647 h 374"/>
              <a:gd name="T30" fmla="*/ 2147483647 w 462"/>
              <a:gd name="T31" fmla="*/ 2147483647 h 374"/>
              <a:gd name="T32" fmla="*/ 2147483647 w 462"/>
              <a:gd name="T33" fmla="*/ 2147483647 h 374"/>
              <a:gd name="T34" fmla="*/ 2147483647 w 462"/>
              <a:gd name="T35" fmla="*/ 2147483647 h 374"/>
              <a:gd name="T36" fmla="*/ 0 w 462"/>
              <a:gd name="T37" fmla="*/ 2147483647 h 374"/>
              <a:gd name="T38" fmla="*/ 2147483647 w 462"/>
              <a:gd name="T39" fmla="*/ 2147483647 h 374"/>
              <a:gd name="T40" fmla="*/ 2147483647 w 462"/>
              <a:gd name="T41" fmla="*/ 2147483647 h 374"/>
              <a:gd name="T42" fmla="*/ 2147483647 w 462"/>
              <a:gd name="T43" fmla="*/ 2147483647 h 374"/>
              <a:gd name="T44" fmla="*/ 2147483647 w 462"/>
              <a:gd name="T45" fmla="*/ 2147483647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4FA7AD3-7419-4930-B274-5461CEB1C0FB}"/>
              </a:ext>
            </a:extLst>
          </p:cNvPr>
          <p:cNvSpPr txBox="1">
            <a:spLocks/>
          </p:cNvSpPr>
          <p:nvPr/>
        </p:nvSpPr>
        <p:spPr bwMode="auto">
          <a:xfrm>
            <a:off x="5151438" y="3659266"/>
            <a:ext cx="27876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750"/>
              </a:spcBef>
            </a:pPr>
            <a:r>
              <a:rPr lang="en-US" altLang="en-US" sz="1100" dirty="0">
                <a:solidFill>
                  <a:schemeClr val="tx2"/>
                </a:solidFill>
              </a:rPr>
              <a:t>Twitter: </a:t>
            </a:r>
            <a:r>
              <a:rPr lang="en-US" altLang="en-US" sz="1100" u="sng" dirty="0">
                <a:solidFill>
                  <a:schemeClr val="accent1"/>
                </a:solidFill>
              </a:rPr>
              <a:t>@</a:t>
            </a:r>
            <a:r>
              <a:rPr lang="en-US" altLang="en-US" sz="1100" u="sng" dirty="0" err="1">
                <a:solidFill>
                  <a:schemeClr val="accent1"/>
                </a:solidFill>
              </a:rPr>
              <a:t>WorkforceSWWA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pic>
        <p:nvPicPr>
          <p:cNvPr id="21" name="Picture 1" descr="Workforce-Logo-V.png">
            <a:extLst>
              <a:ext uri="{FF2B5EF4-FFF2-40B4-BE49-F238E27FC236}">
                <a16:creationId xmlns:a16="http://schemas.microsoft.com/office/drawing/2014/main" id="{94C415BC-34E9-410B-9C34-5EAE660AA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" y="4317558"/>
            <a:ext cx="648632" cy="6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WorkforceSW">
      <a:dk1>
        <a:srgbClr val="000000"/>
      </a:dk1>
      <a:lt1>
        <a:sysClr val="window" lastClr="FFFFFF"/>
      </a:lt1>
      <a:dk2>
        <a:srgbClr val="333333"/>
      </a:dk2>
      <a:lt2>
        <a:srgbClr val="FFFFFF"/>
      </a:lt2>
      <a:accent1>
        <a:srgbClr val="2D684A"/>
      </a:accent1>
      <a:accent2>
        <a:srgbClr val="468958"/>
      </a:accent2>
      <a:accent3>
        <a:srgbClr val="6CC071"/>
      </a:accent3>
      <a:accent4>
        <a:srgbClr val="4B79A2"/>
      </a:accent4>
      <a:accent5>
        <a:srgbClr val="4198B2"/>
      </a:accent5>
      <a:accent6>
        <a:srgbClr val="75C4F7"/>
      </a:accent6>
      <a:hlink>
        <a:srgbClr val="2D684A"/>
      </a:hlink>
      <a:folHlink>
        <a:srgbClr val="2D684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30764</TotalTime>
  <Words>367</Words>
  <Application>Microsoft Office PowerPoint</Application>
  <PresentationFormat>On-screen Show (16:9)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Lato</vt:lpstr>
      <vt:lpstr>Lato Light</vt:lpstr>
      <vt:lpstr>Lato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Patrick HIldreth</dc:creator>
  <cp:keywords/>
  <dc:description/>
  <cp:lastModifiedBy>Star Rush</cp:lastModifiedBy>
  <cp:revision>4283</cp:revision>
  <dcterms:created xsi:type="dcterms:W3CDTF">2014-11-12T21:47:38Z</dcterms:created>
  <dcterms:modified xsi:type="dcterms:W3CDTF">2021-04-27T20:15:09Z</dcterms:modified>
  <cp:category/>
</cp:coreProperties>
</file>