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0"/>
  </p:notesMasterIdLst>
  <p:sldIdLst>
    <p:sldId id="257" r:id="rId2"/>
    <p:sldId id="281" r:id="rId3"/>
    <p:sldId id="262" r:id="rId4"/>
    <p:sldId id="272" r:id="rId5"/>
    <p:sldId id="279" r:id="rId6"/>
    <p:sldId id="280" r:id="rId7"/>
    <p:sldId id="28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80808"/>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6357" autoAdjust="0"/>
  </p:normalViewPr>
  <p:slideViewPr>
    <p:cSldViewPr snapToGrid="0">
      <p:cViewPr>
        <p:scale>
          <a:sx n="100" d="100"/>
          <a:sy n="100" d="100"/>
        </p:scale>
        <p:origin x="-720" y="-15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815EF-5851-4D42-9C66-C3EAD3EDDF09}" type="datetimeFigureOut">
              <a:rPr lang="en-US" smtClean="0"/>
              <a:t>3/4/2021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A87CC-54A4-4B8A-8D40-069D91870815}" type="slidenum">
              <a:rPr lang="en-US" smtClean="0"/>
              <a:t>‹#›</a:t>
            </a:fld>
            <a:endParaRPr lang="en-US" dirty="0"/>
          </a:p>
        </p:txBody>
      </p:sp>
    </p:spTree>
    <p:extLst>
      <p:ext uri="{BB962C8B-B14F-4D97-AF65-F5344CB8AC3E}">
        <p14:creationId xmlns:p14="http://schemas.microsoft.com/office/powerpoint/2010/main" val="413354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A87CC-54A4-4B8A-8D40-069D91870815}" type="slidenum">
              <a:rPr lang="en-US" smtClean="0"/>
              <a:t>6</a:t>
            </a:fld>
            <a:endParaRPr lang="en-US" dirty="0"/>
          </a:p>
        </p:txBody>
      </p:sp>
    </p:spTree>
    <p:extLst>
      <p:ext uri="{BB962C8B-B14F-4D97-AF65-F5344CB8AC3E}">
        <p14:creationId xmlns:p14="http://schemas.microsoft.com/office/powerpoint/2010/main" val="316434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774E8A9E-1293-4E6B-8E08-0217979A2346}" type="datetime1">
              <a:rPr lang="en-US" smtClean="0"/>
              <a:t>3/4/2021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327BDC7B-536A-4B98-88CC-3CE75504ABE4}" type="datetime1">
              <a:rPr lang="en-US" smtClean="0"/>
              <a:t>3/4/2021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1E649EA0-A649-47AF-A07D-D673842FF16C}" type="datetime1">
              <a:rPr lang="en-US" smtClean="0"/>
              <a:t>3/4/2021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90CCE2F1-7B31-42D1-AF1D-F8DBE784462B}" type="datetime1">
              <a:rPr lang="en-US" smtClean="0"/>
              <a:t>3/4/2021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9989687-2E2B-4837-93AE-2988819C970D}" type="datetime1">
              <a:rPr lang="en-US" smtClean="0"/>
              <a:t>3/4/2021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315166E4-13A6-4705-B0AC-CEF40440EE9B}" type="datetime1">
              <a:rPr lang="en-US" smtClean="0"/>
              <a:t>3/4/2021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2888D04-19AA-459D-A5D0-7A101709BC69}" type="datetime1">
              <a:rPr lang="en-US" smtClean="0"/>
              <a:t>3/4/2021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E455DD46-1992-4496-AE2E-9C852D459B14}" type="datetime1">
              <a:rPr lang="en-US" smtClean="0"/>
              <a:t>3/4/2021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46142466-B010-4394-B026-AC7C810167FC}" type="datetime1">
              <a:rPr lang="en-US" smtClean="0"/>
              <a:t>3/4/2021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60012BE1-5813-446E-8876-9344F766E0A0}" type="datetime1">
              <a:rPr lang="en-US" smtClean="0"/>
              <a:t>3/4/2021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E4A401B-31FA-40FB-886E-BE05D1031C89}" type="datetime1">
              <a:rPr lang="en-US" smtClean="0"/>
              <a:t>3/4/2021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The Benton-Franklin Workforce Development Council is an equal opportunity employer/program. Auxiliary aids and services are available upon request to individuals with disabilities.  Washington Relay Service:  711</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4CA56E19-8D66-4FDE-B079-5435C816ED3C}" type="datetime1">
              <a:rPr lang="en-US" smtClean="0"/>
              <a:t>3/4/2021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dirty="0"/>
              <a:t>The Benton-Franklin Workforce Development Council is an equal opportunity employer/program. Auxiliary aids and services are available upon request to individuals with disabilities.  Washington Relay Service:  711</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graphicdesign.stackexchange.com/questions/29266/how-to-create-transparent-1-bit-background-as-in-the-sampl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axpixel.net/Mother-And-Son-Mother-Woman-Son-Mom-Kid-Child-2197190"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nerell@bf-wdc.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824548" y="1048217"/>
            <a:ext cx="6975566" cy="3271011"/>
          </a:xfrm>
        </p:spPr>
        <p:txBody>
          <a:bodyPr>
            <a:normAutofit/>
          </a:bodyPr>
          <a:lstStyle/>
          <a:p>
            <a:pPr algn="ctr"/>
            <a:r>
              <a:rPr lang="en-US" sz="5400" dirty="0">
                <a:solidFill>
                  <a:schemeClr val="tx1"/>
                </a:solidFill>
              </a:rPr>
              <a:t>EcSA-Connell</a:t>
            </a:r>
            <a:r>
              <a:rPr lang="en-US" sz="4800" dirty="0">
                <a:solidFill>
                  <a:schemeClr val="tx1"/>
                </a:solidFill>
              </a:rPr>
              <a:t> </a:t>
            </a:r>
            <a:br>
              <a:rPr lang="en-US" sz="4800" dirty="0">
                <a:solidFill>
                  <a:schemeClr val="tx1"/>
                </a:solidFill>
              </a:rPr>
            </a:br>
            <a:r>
              <a:rPr lang="en-US" sz="4800" dirty="0">
                <a:solidFill>
                  <a:schemeClr val="tx1"/>
                </a:solidFill>
              </a:rPr>
              <a:t>“</a:t>
            </a:r>
            <a:r>
              <a:rPr lang="en-US" sz="3600" dirty="0">
                <a:solidFill>
                  <a:schemeClr val="tx1"/>
                </a:solidFill>
              </a:rPr>
              <a:t>Si Se Puede-Yes We Can”</a:t>
            </a:r>
            <a:br>
              <a:rPr lang="en-US" sz="3600" dirty="0">
                <a:solidFill>
                  <a:schemeClr val="tx1"/>
                </a:solidFill>
              </a:rPr>
            </a:br>
            <a:br>
              <a:rPr lang="en-US" sz="4800" dirty="0">
                <a:solidFill>
                  <a:schemeClr val="tx1"/>
                </a:solidFill>
              </a:rPr>
            </a:br>
            <a:r>
              <a:rPr lang="en-US" sz="3200" dirty="0">
                <a:solidFill>
                  <a:schemeClr val="tx1"/>
                </a:solidFill>
              </a:rPr>
              <a:t>Model &amp; Adaptations</a:t>
            </a:r>
            <a:endParaRPr lang="en-US" sz="4800" dirty="0">
              <a:solidFill>
                <a:schemeClr val="tx1"/>
              </a:solidFill>
            </a:endParaRPr>
          </a:p>
        </p:txBody>
      </p:sp>
      <p:pic>
        <p:nvPicPr>
          <p:cNvPr id="5" name="Picture 4">
            <a:extLst>
              <a:ext uri="{FF2B5EF4-FFF2-40B4-BE49-F238E27FC236}">
                <a16:creationId xmlns:a16="http://schemas.microsoft.com/office/drawing/2014/main" id="{282CF6DD-7FE8-4063-9551-1B7BBCE92ABE}"/>
              </a:ext>
            </a:extLst>
          </p:cNvPr>
          <p:cNvPicPr>
            <a:picLocks noChangeAspect="1"/>
          </p:cNvPicPr>
          <p:nvPr/>
        </p:nvPicPr>
        <p:blipFill>
          <a:blip r:embed="rId2">
            <a:duotone>
              <a:prstClr val="black"/>
              <a:schemeClr val="accent2">
                <a:tint val="45000"/>
                <a:satMod val="400000"/>
              </a:schemeClr>
            </a:duotone>
            <a:alphaModFix/>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 y="0"/>
            <a:ext cx="4635315" cy="6857995"/>
          </a:xfrm>
          <a:prstGeom prst="rect">
            <a:avLst/>
          </a:prstGeom>
          <a:solidFill>
            <a:schemeClr val="accent1"/>
          </a:solidFill>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2CA73393-139E-439B-82C1-74880816F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37" y="1938737"/>
            <a:ext cx="4551443" cy="2560187"/>
          </a:xfrm>
          <a:prstGeom prst="rect">
            <a:avLst/>
          </a:prstGeom>
        </p:spPr>
      </p:pic>
      <p:sp>
        <p:nvSpPr>
          <p:cNvPr id="7" name="TextBox 6">
            <a:extLst>
              <a:ext uri="{FF2B5EF4-FFF2-40B4-BE49-F238E27FC236}">
                <a16:creationId xmlns:a16="http://schemas.microsoft.com/office/drawing/2014/main" id="{3B14E1C4-E044-49CC-B1CA-8BC8A03D8F15}"/>
              </a:ext>
            </a:extLst>
          </p:cNvPr>
          <p:cNvSpPr txBox="1"/>
          <p:nvPr/>
        </p:nvSpPr>
        <p:spPr>
          <a:xfrm>
            <a:off x="5427754" y="4801300"/>
            <a:ext cx="3321963" cy="584775"/>
          </a:xfrm>
          <a:prstGeom prst="rect">
            <a:avLst/>
          </a:prstGeom>
          <a:noFill/>
        </p:spPr>
        <p:txBody>
          <a:bodyPr wrap="square" rtlCol="0">
            <a:spAutoFit/>
          </a:bodyPr>
          <a:lstStyle/>
          <a:p>
            <a:r>
              <a:rPr lang="en-US" dirty="0">
                <a:latin typeface="+mj-lt"/>
              </a:rPr>
              <a:t>Jamilet Nerell </a:t>
            </a:r>
          </a:p>
          <a:p>
            <a:r>
              <a:rPr lang="en-US" sz="1400" dirty="0">
                <a:latin typeface="+mj-lt"/>
              </a:rPr>
              <a:t>Community Programs Manager </a:t>
            </a:r>
          </a:p>
        </p:txBody>
      </p:sp>
      <p:sp>
        <p:nvSpPr>
          <p:cNvPr id="3" name="Footer Placeholder 2">
            <a:extLst>
              <a:ext uri="{FF2B5EF4-FFF2-40B4-BE49-F238E27FC236}">
                <a16:creationId xmlns:a16="http://schemas.microsoft.com/office/drawing/2014/main" id="{D7082966-203E-4F7E-B2AB-D5E8E5E9D5CE}"/>
              </a:ext>
            </a:extLst>
          </p:cNvPr>
          <p:cNvSpPr>
            <a:spLocks noGrp="1"/>
          </p:cNvSpPr>
          <p:nvPr>
            <p:ph type="ftr" sz="quarter" idx="11"/>
          </p:nvPr>
        </p:nvSpPr>
        <p:spPr>
          <a:xfrm>
            <a:off x="-2" y="6255093"/>
            <a:ext cx="4551443" cy="365125"/>
          </a:xfrm>
        </p:spPr>
        <p:txBody>
          <a:bodyPr/>
          <a:lstStyle/>
          <a:p>
            <a:pPr algn="ctr"/>
            <a:r>
              <a:rPr lang="en-US" dirty="0"/>
              <a:t>The Benton-Franklin Workforce Development Council is an equal opportunity employer/program. Auxiliary aids and services are available upon request to individuals with disabilities.  Washington Relay Service:  711</a:t>
            </a:r>
          </a:p>
        </p:txBody>
      </p: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86016286-FFDD-4A60-A7B7-B47BF653E615}"/>
              </a:ext>
            </a:extLst>
          </p:cNvPr>
          <p:cNvSpPr>
            <a:spLocks noGrp="1"/>
          </p:cNvSpPr>
          <p:nvPr>
            <p:ph type="title"/>
          </p:nvPr>
        </p:nvSpPr>
        <p:spPr>
          <a:xfrm>
            <a:off x="1097280" y="556569"/>
            <a:ext cx="10058400" cy="871637"/>
          </a:xfrm>
        </p:spPr>
        <p:txBody>
          <a:bodyPr/>
          <a:lstStyle/>
          <a:p>
            <a:r>
              <a:rPr lang="en-US" dirty="0">
                <a:solidFill>
                  <a:srgbClr val="080808"/>
                </a:solidFill>
              </a:rPr>
              <a:t>Model Demographics </a:t>
            </a:r>
          </a:p>
        </p:txBody>
      </p:sp>
      <p:pic>
        <p:nvPicPr>
          <p:cNvPr id="9" name="Picture 8" descr="A picture containing tree, outdoor, person&#10;&#10;Description automatically generated">
            <a:extLst>
              <a:ext uri="{FF2B5EF4-FFF2-40B4-BE49-F238E27FC236}">
                <a16:creationId xmlns:a16="http://schemas.microsoft.com/office/drawing/2014/main" id="{A5AF8DD2-DD75-4057-B2F3-177D8279B0E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41" r="8841"/>
          <a:stretch/>
        </p:blipFill>
        <p:spPr>
          <a:xfrm>
            <a:off x="6515944" y="2248480"/>
            <a:ext cx="4639736" cy="3748193"/>
          </a:xfrm>
          <a:prstGeom prst="rect">
            <a:avLst/>
          </a:prstGeom>
          <a:noFill/>
        </p:spPr>
      </p:pic>
      <p:sp>
        <p:nvSpPr>
          <p:cNvPr id="3" name="Content Placeholder 2">
            <a:extLst>
              <a:ext uri="{FF2B5EF4-FFF2-40B4-BE49-F238E27FC236}">
                <a16:creationId xmlns:a16="http://schemas.microsoft.com/office/drawing/2014/main" id="{6C4C7C9E-F4A4-4636-8499-DDA124F0354C}"/>
              </a:ext>
            </a:extLst>
          </p:cNvPr>
          <p:cNvSpPr>
            <a:spLocks noGrp="1"/>
          </p:cNvSpPr>
          <p:nvPr>
            <p:ph sz="half" idx="2"/>
          </p:nvPr>
        </p:nvSpPr>
        <p:spPr>
          <a:xfrm>
            <a:off x="881521" y="2201308"/>
            <a:ext cx="5418665" cy="3842535"/>
          </a:xfrm>
        </p:spPr>
        <p:txBody>
          <a:bodyPr>
            <a:normAutofit/>
          </a:bodyPr>
          <a:lstStyle/>
          <a:p>
            <a:pPr>
              <a:lnSpc>
                <a:spcPct val="90000"/>
              </a:lnSpc>
              <a:buFont typeface="Courier New" panose="02070309020205020404" pitchFamily="49" charset="0"/>
              <a:buChar char="o"/>
            </a:pPr>
            <a:r>
              <a:rPr lang="en-US" sz="2000" dirty="0">
                <a:solidFill>
                  <a:srgbClr val="080808"/>
                </a:solidFill>
                <a:latin typeface="+mj-lt"/>
              </a:rPr>
              <a:t> WorkSource Columbia Basin (WSCB)</a:t>
            </a:r>
          </a:p>
          <a:p>
            <a:pPr>
              <a:lnSpc>
                <a:spcPct val="90000"/>
              </a:lnSpc>
              <a:buFont typeface="Courier New" panose="02070309020205020404" pitchFamily="49" charset="0"/>
              <a:buChar char="o"/>
            </a:pPr>
            <a:r>
              <a:rPr lang="en-US" sz="2000" dirty="0">
                <a:solidFill>
                  <a:srgbClr val="080808"/>
                </a:solidFill>
                <a:latin typeface="+mj-lt"/>
              </a:rPr>
              <a:t> 2 FTE Case Managers</a:t>
            </a:r>
          </a:p>
          <a:p>
            <a:pPr lvl="1">
              <a:lnSpc>
                <a:spcPct val="90000"/>
              </a:lnSpc>
              <a:buFont typeface="Arial" panose="020B0604020202020204" pitchFamily="34" charset="0"/>
              <a:buChar char="•"/>
            </a:pPr>
            <a:r>
              <a:rPr lang="en-US" sz="1800" dirty="0">
                <a:solidFill>
                  <a:srgbClr val="080808"/>
                </a:solidFill>
                <a:latin typeface="+mj-lt"/>
              </a:rPr>
              <a:t>Bilingual (English/Spanish) </a:t>
            </a:r>
          </a:p>
          <a:p>
            <a:pPr>
              <a:lnSpc>
                <a:spcPct val="90000"/>
              </a:lnSpc>
              <a:buFont typeface="Courier New" panose="02070309020205020404" pitchFamily="49" charset="0"/>
              <a:buChar char="o"/>
            </a:pPr>
            <a:r>
              <a:rPr lang="en-US" sz="2000" dirty="0">
                <a:solidFill>
                  <a:srgbClr val="080808"/>
                </a:solidFill>
                <a:latin typeface="+mj-lt"/>
              </a:rPr>
              <a:t> Area of Service: City of Connell </a:t>
            </a:r>
          </a:p>
          <a:p>
            <a:pPr lvl="1">
              <a:lnSpc>
                <a:spcPct val="90000"/>
              </a:lnSpc>
              <a:buFont typeface="Arial" panose="020B0604020202020204" pitchFamily="34" charset="0"/>
              <a:buChar char="•"/>
            </a:pPr>
            <a:r>
              <a:rPr lang="en-US" sz="1800" dirty="0">
                <a:solidFill>
                  <a:srgbClr val="080808"/>
                </a:solidFill>
                <a:latin typeface="+mj-lt"/>
              </a:rPr>
              <a:t>45 minutes, by car, north of WSCB </a:t>
            </a:r>
          </a:p>
          <a:p>
            <a:pPr lvl="1">
              <a:lnSpc>
                <a:spcPct val="90000"/>
              </a:lnSpc>
              <a:buFont typeface="Arial" panose="020B0604020202020204" pitchFamily="34" charset="0"/>
              <a:buChar char="•"/>
            </a:pPr>
            <a:r>
              <a:rPr lang="en-US" sz="1800" dirty="0">
                <a:solidFill>
                  <a:srgbClr val="080808"/>
                </a:solidFill>
                <a:latin typeface="+mj-lt"/>
              </a:rPr>
              <a:t>Rural community </a:t>
            </a:r>
          </a:p>
          <a:p>
            <a:pPr lvl="1">
              <a:lnSpc>
                <a:spcPct val="90000"/>
              </a:lnSpc>
              <a:buFont typeface="Arial" panose="020B0604020202020204" pitchFamily="34" charset="0"/>
              <a:buChar char="•"/>
            </a:pPr>
            <a:r>
              <a:rPr lang="en-US" sz="1800" dirty="0">
                <a:solidFill>
                  <a:srgbClr val="080808"/>
                </a:solidFill>
                <a:latin typeface="+mj-lt"/>
              </a:rPr>
              <a:t>Lack of near-by employment and training resources</a:t>
            </a:r>
          </a:p>
          <a:p>
            <a:pPr>
              <a:lnSpc>
                <a:spcPct val="90000"/>
              </a:lnSpc>
              <a:buFont typeface="Courier New" panose="02070309020205020404" pitchFamily="49" charset="0"/>
              <a:buChar char="o"/>
            </a:pPr>
            <a:r>
              <a:rPr lang="en-US" sz="2000" dirty="0">
                <a:solidFill>
                  <a:srgbClr val="080808"/>
                </a:solidFill>
                <a:latin typeface="+mj-lt"/>
              </a:rPr>
              <a:t> Single Latina mothers living in poverty</a:t>
            </a:r>
          </a:p>
          <a:p>
            <a:pPr lvl="2">
              <a:lnSpc>
                <a:spcPct val="90000"/>
              </a:lnSpc>
              <a:buFont typeface="Arial" panose="020B0604020202020204" pitchFamily="34" charset="0"/>
              <a:buChar char="•"/>
            </a:pPr>
            <a:r>
              <a:rPr lang="en-US" sz="1600" dirty="0">
                <a:solidFill>
                  <a:srgbClr val="080808"/>
                </a:solidFill>
                <a:latin typeface="+mj-lt"/>
              </a:rPr>
              <a:t>Asset, Limited, Income, Constrained, Employed (ALICE) United Way Research </a:t>
            </a:r>
          </a:p>
        </p:txBody>
      </p:sp>
    </p:spTree>
    <p:extLst>
      <p:ext uri="{BB962C8B-B14F-4D97-AF65-F5344CB8AC3E}">
        <p14:creationId xmlns:p14="http://schemas.microsoft.com/office/powerpoint/2010/main" val="235340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36EE-7932-4A6F-B410-CA5F1A4A6E82}"/>
              </a:ext>
            </a:extLst>
          </p:cNvPr>
          <p:cNvSpPr>
            <a:spLocks noGrp="1"/>
          </p:cNvSpPr>
          <p:nvPr>
            <p:ph type="title"/>
          </p:nvPr>
        </p:nvSpPr>
        <p:spPr>
          <a:xfrm>
            <a:off x="198317" y="2728912"/>
            <a:ext cx="4184073" cy="1400175"/>
          </a:xfrm>
        </p:spPr>
        <p:txBody>
          <a:bodyPr>
            <a:normAutofit/>
          </a:bodyPr>
          <a:lstStyle/>
          <a:p>
            <a:r>
              <a:rPr lang="en-US" sz="4400" dirty="0">
                <a:solidFill>
                  <a:srgbClr val="CCFFFF"/>
                </a:solidFill>
              </a:rPr>
              <a:t>EcSA-Connell </a:t>
            </a:r>
            <a:r>
              <a:rPr lang="en-US" dirty="0">
                <a:solidFill>
                  <a:srgbClr val="CCFFFF"/>
                </a:solidFill>
              </a:rPr>
              <a:t>Program Model  </a:t>
            </a:r>
          </a:p>
        </p:txBody>
      </p:sp>
      <p:sp>
        <p:nvSpPr>
          <p:cNvPr id="9" name="Content Placeholder 8">
            <a:extLst>
              <a:ext uri="{FF2B5EF4-FFF2-40B4-BE49-F238E27FC236}">
                <a16:creationId xmlns:a16="http://schemas.microsoft.com/office/drawing/2014/main" id="{730DECD9-D5B8-4BAD-8C72-D1B676D7D1A8}"/>
              </a:ext>
            </a:extLst>
          </p:cNvPr>
          <p:cNvSpPr>
            <a:spLocks noGrp="1"/>
          </p:cNvSpPr>
          <p:nvPr>
            <p:ph idx="1"/>
          </p:nvPr>
        </p:nvSpPr>
        <p:spPr>
          <a:xfrm>
            <a:off x="5068388" y="252550"/>
            <a:ext cx="6792685" cy="6226628"/>
          </a:xfrm>
        </p:spPr>
        <p:txBody>
          <a:bodyPr>
            <a:normAutofit fontScale="92500" lnSpcReduction="10000"/>
          </a:bodyPr>
          <a:lstStyle/>
          <a:p>
            <a:pPr marL="0" indent="0" algn="ctr">
              <a:buNone/>
            </a:pPr>
            <a:r>
              <a:rPr lang="en-US" sz="2800" u="sng" dirty="0">
                <a:solidFill>
                  <a:schemeClr val="tx1"/>
                </a:solidFill>
                <a:latin typeface="+mj-lt"/>
              </a:rPr>
              <a:t>Four Pillars of Support </a:t>
            </a:r>
          </a:p>
          <a:p>
            <a:pPr lvl="0" algn="ctr">
              <a:buClr>
                <a:srgbClr val="9BA8B7"/>
              </a:buClr>
            </a:pPr>
            <a:r>
              <a:rPr lang="en-US" sz="2200" dirty="0">
                <a:solidFill>
                  <a:srgbClr val="000000"/>
                </a:solidFill>
                <a:latin typeface="+mj-lt"/>
              </a:rPr>
              <a:t>Increase the availability of employment, training, and essential supportive services to unstable households, in North Franklin County – City of Connell. </a:t>
            </a:r>
            <a:endParaRPr lang="en-US" sz="2200" dirty="0">
              <a:solidFill>
                <a:schemeClr val="tx1"/>
              </a:solidFill>
              <a:latin typeface="+mj-lt"/>
            </a:endParaRPr>
          </a:p>
          <a:p>
            <a:pPr>
              <a:buFont typeface="Courier New" panose="02070309020205020404" pitchFamily="49" charset="0"/>
              <a:buChar char="o"/>
            </a:pPr>
            <a:r>
              <a:rPr lang="en-US" sz="1800" b="1" dirty="0">
                <a:solidFill>
                  <a:schemeClr val="tx1"/>
                </a:solidFill>
              </a:rPr>
              <a:t> </a:t>
            </a:r>
            <a:r>
              <a:rPr lang="en-US" b="1" dirty="0">
                <a:solidFill>
                  <a:schemeClr val="tx1"/>
                </a:solidFill>
                <a:latin typeface="+mj-lt"/>
              </a:rPr>
              <a:t>Transportation: </a:t>
            </a:r>
            <a:r>
              <a:rPr lang="en-US" dirty="0">
                <a:solidFill>
                  <a:schemeClr val="tx1"/>
                </a:solidFill>
                <a:latin typeface="+mj-lt"/>
              </a:rPr>
              <a:t>Expand drop off zones and routes times, partner People for People, shuttle from-and-to rural areas.</a:t>
            </a:r>
          </a:p>
          <a:p>
            <a:pPr>
              <a:buFont typeface="Courier New" panose="02070309020205020404" pitchFamily="49" charset="0"/>
              <a:buChar char="o"/>
            </a:pPr>
            <a:r>
              <a:rPr lang="en-US" dirty="0">
                <a:solidFill>
                  <a:schemeClr val="tx1"/>
                </a:solidFill>
                <a:latin typeface="+mj-lt"/>
              </a:rPr>
              <a:t> </a:t>
            </a:r>
            <a:r>
              <a:rPr lang="en-US" b="1" dirty="0">
                <a:solidFill>
                  <a:schemeClr val="tx1"/>
                </a:solidFill>
                <a:latin typeface="+mj-lt"/>
              </a:rPr>
              <a:t>Healthcare: </a:t>
            </a:r>
            <a:r>
              <a:rPr lang="en-US" dirty="0">
                <a:solidFill>
                  <a:schemeClr val="tx1"/>
                </a:solidFill>
                <a:latin typeface="+mj-lt"/>
              </a:rPr>
              <a:t>Create a system of referrals, with Lourdes Health, Medical and Counseling Care Centers and connect participants to affordable healthcare programs.</a:t>
            </a:r>
          </a:p>
          <a:p>
            <a:pPr>
              <a:buFont typeface="Courier New" panose="02070309020205020404" pitchFamily="49" charset="0"/>
              <a:buChar char="o"/>
            </a:pPr>
            <a:r>
              <a:rPr lang="en-US" b="1" dirty="0">
                <a:solidFill>
                  <a:schemeClr val="tx1"/>
                </a:solidFill>
                <a:latin typeface="+mj-lt"/>
              </a:rPr>
              <a:t> Childcare:</a:t>
            </a:r>
            <a:r>
              <a:rPr lang="en-US" dirty="0">
                <a:solidFill>
                  <a:schemeClr val="tx1"/>
                </a:solidFill>
                <a:latin typeface="+mj-lt"/>
              </a:rPr>
              <a:t> Create employment opportunities, with Childcare Aware and the Imagine Institute of WA,  for in-home childcare opportunities for entrepreneurship, mentorship, and connect to local childcare providers for limited-income families.</a:t>
            </a:r>
          </a:p>
          <a:p>
            <a:pPr>
              <a:buFont typeface="Courier New" panose="02070309020205020404" pitchFamily="49" charset="0"/>
              <a:buChar char="o"/>
            </a:pPr>
            <a:r>
              <a:rPr lang="en-US" dirty="0">
                <a:solidFill>
                  <a:schemeClr val="tx1"/>
                </a:solidFill>
                <a:latin typeface="+mj-lt"/>
              </a:rPr>
              <a:t> </a:t>
            </a:r>
            <a:r>
              <a:rPr lang="en-US" b="1" dirty="0">
                <a:solidFill>
                  <a:schemeClr val="tx1"/>
                </a:solidFill>
                <a:latin typeface="+mj-lt"/>
              </a:rPr>
              <a:t>Employment &amp; Training: </a:t>
            </a:r>
            <a:r>
              <a:rPr lang="en-US" dirty="0">
                <a:solidFill>
                  <a:schemeClr val="tx1"/>
                </a:solidFill>
                <a:latin typeface="+mj-lt"/>
              </a:rPr>
              <a:t>In-demand occupational trainings and employment placements for self-sufficient wages; encourage co-enrollment exploration with system partners. </a:t>
            </a:r>
          </a:p>
          <a:p>
            <a:pPr marL="0" indent="0">
              <a:buNone/>
            </a:pPr>
            <a:endParaRPr lang="en-US" dirty="0">
              <a:solidFill>
                <a:schemeClr val="tx1"/>
              </a:solidFill>
            </a:endParaRPr>
          </a:p>
          <a:p>
            <a:pPr>
              <a:buFont typeface="Wingdings" panose="05000000000000000000" pitchFamily="2" charset="2"/>
              <a:buChar char="Ø"/>
            </a:pPr>
            <a:endParaRPr lang="en-US" dirty="0">
              <a:solidFill>
                <a:schemeClr val="tx1"/>
              </a:solidFill>
            </a:endParaRPr>
          </a:p>
          <a:p>
            <a:pPr marL="0" indent="0">
              <a:buNone/>
            </a:pPr>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27884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36EE-7932-4A6F-B410-CA5F1A4A6E82}"/>
              </a:ext>
            </a:extLst>
          </p:cNvPr>
          <p:cNvSpPr>
            <a:spLocks noGrp="1"/>
          </p:cNvSpPr>
          <p:nvPr>
            <p:ph type="title"/>
          </p:nvPr>
        </p:nvSpPr>
        <p:spPr>
          <a:xfrm>
            <a:off x="198317" y="2307772"/>
            <a:ext cx="4184073" cy="1821316"/>
          </a:xfrm>
        </p:spPr>
        <p:txBody>
          <a:bodyPr>
            <a:normAutofit/>
          </a:bodyPr>
          <a:lstStyle/>
          <a:p>
            <a:r>
              <a:rPr lang="en-US" dirty="0">
                <a:solidFill>
                  <a:srgbClr val="CCFFFF"/>
                </a:solidFill>
              </a:rPr>
              <a:t>Logic Model: Partnerships &amp; Roles </a:t>
            </a:r>
          </a:p>
        </p:txBody>
      </p:sp>
      <p:pic>
        <p:nvPicPr>
          <p:cNvPr id="6" name="Content Placeholder 5">
            <a:extLst>
              <a:ext uri="{FF2B5EF4-FFF2-40B4-BE49-F238E27FC236}">
                <a16:creationId xmlns:a16="http://schemas.microsoft.com/office/drawing/2014/main" id="{3365AAA5-3F79-4270-939F-EAEE7B80A9A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906262" y="750583"/>
            <a:ext cx="5387192" cy="4382242"/>
          </a:xfrm>
          <a:prstGeom prst="rect">
            <a:avLst/>
          </a:prstGeom>
        </p:spPr>
      </p:pic>
      <p:pic>
        <p:nvPicPr>
          <p:cNvPr id="7" name="Picture 6">
            <a:extLst>
              <a:ext uri="{FF2B5EF4-FFF2-40B4-BE49-F238E27FC236}">
                <a16:creationId xmlns:a16="http://schemas.microsoft.com/office/drawing/2014/main" id="{AF9E6896-8F4C-4B11-8A2D-ABDED11BC6F6}"/>
              </a:ext>
            </a:extLst>
          </p:cNvPr>
          <p:cNvPicPr>
            <a:picLocks noChangeAspect="1"/>
          </p:cNvPicPr>
          <p:nvPr/>
        </p:nvPicPr>
        <p:blipFill>
          <a:blip r:embed="rId4"/>
          <a:stretch>
            <a:fillRect/>
          </a:stretch>
        </p:blipFill>
        <p:spPr>
          <a:xfrm>
            <a:off x="6166566" y="5199561"/>
            <a:ext cx="4866583" cy="548821"/>
          </a:xfrm>
          <a:prstGeom prst="rect">
            <a:avLst/>
          </a:prstGeom>
        </p:spPr>
      </p:pic>
    </p:spTree>
    <p:extLst>
      <p:ext uri="{BB962C8B-B14F-4D97-AF65-F5344CB8AC3E}">
        <p14:creationId xmlns:p14="http://schemas.microsoft.com/office/powerpoint/2010/main" val="31142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9ED434A-2BEB-4D8D-A3EB-810281215877}"/>
              </a:ext>
            </a:extLst>
          </p:cNvPr>
          <p:cNvPicPr>
            <a:picLocks noGrp="1" noChangeAspect="1"/>
          </p:cNvPicPr>
          <p:nvPr>
            <p:ph idx="1"/>
          </p:nvPr>
        </p:nvPicPr>
        <p:blipFill>
          <a:blip r:embed="rId2"/>
          <a:stretch>
            <a:fillRect/>
          </a:stretch>
        </p:blipFill>
        <p:spPr>
          <a:xfrm>
            <a:off x="5288472" y="2682240"/>
            <a:ext cx="6211195" cy="3781037"/>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DAB8D3A5-3751-468B-93F2-0850165CDD33}"/>
              </a:ext>
            </a:extLst>
          </p:cNvPr>
          <p:cNvPicPr>
            <a:picLocks noChangeAspect="1"/>
          </p:cNvPicPr>
          <p:nvPr/>
        </p:nvPicPr>
        <p:blipFill>
          <a:blip r:embed="rId3"/>
          <a:stretch>
            <a:fillRect/>
          </a:stretch>
        </p:blipFill>
        <p:spPr>
          <a:xfrm>
            <a:off x="0" y="0"/>
            <a:ext cx="4632961" cy="6858000"/>
          </a:xfrm>
          <a:prstGeom prst="rect">
            <a:avLst/>
          </a:prstGeom>
        </p:spPr>
      </p:pic>
      <p:sp>
        <p:nvSpPr>
          <p:cNvPr id="2" name="Title 1">
            <a:extLst>
              <a:ext uri="{FF2B5EF4-FFF2-40B4-BE49-F238E27FC236}">
                <a16:creationId xmlns:a16="http://schemas.microsoft.com/office/drawing/2014/main" id="{06DD36EE-7932-4A6F-B410-CA5F1A4A6E82}"/>
              </a:ext>
            </a:extLst>
          </p:cNvPr>
          <p:cNvSpPr>
            <a:spLocks noGrp="1"/>
          </p:cNvSpPr>
          <p:nvPr>
            <p:ph type="title"/>
          </p:nvPr>
        </p:nvSpPr>
        <p:spPr>
          <a:xfrm>
            <a:off x="224443" y="1818526"/>
            <a:ext cx="4184073" cy="2877706"/>
          </a:xfrm>
        </p:spPr>
        <p:txBody>
          <a:bodyPr>
            <a:noAutofit/>
          </a:bodyPr>
          <a:lstStyle/>
          <a:p>
            <a:r>
              <a:rPr lang="en-US" dirty="0">
                <a:solidFill>
                  <a:srgbClr val="CCFFFF"/>
                </a:solidFill>
              </a:rPr>
              <a:t>COVID Environment Adaptation: </a:t>
            </a:r>
            <a:br>
              <a:rPr lang="en-US" dirty="0">
                <a:solidFill>
                  <a:srgbClr val="CCFFFF"/>
                </a:solidFill>
              </a:rPr>
            </a:br>
            <a:r>
              <a:rPr lang="en-US" dirty="0">
                <a:solidFill>
                  <a:srgbClr val="CCFFFF"/>
                </a:solidFill>
              </a:rPr>
              <a:t>Area of Service Expansion</a:t>
            </a:r>
          </a:p>
        </p:txBody>
      </p:sp>
      <p:sp>
        <p:nvSpPr>
          <p:cNvPr id="9" name="TextBox 8">
            <a:extLst>
              <a:ext uri="{FF2B5EF4-FFF2-40B4-BE49-F238E27FC236}">
                <a16:creationId xmlns:a16="http://schemas.microsoft.com/office/drawing/2014/main" id="{10FFF258-7A59-4DE9-9A3C-DE8422321817}"/>
              </a:ext>
            </a:extLst>
          </p:cNvPr>
          <p:cNvSpPr txBox="1"/>
          <p:nvPr/>
        </p:nvSpPr>
        <p:spPr>
          <a:xfrm>
            <a:off x="9244150" y="6000206"/>
            <a:ext cx="2098763" cy="338554"/>
          </a:xfrm>
          <a:prstGeom prst="rect">
            <a:avLst/>
          </a:prstGeom>
          <a:noFill/>
        </p:spPr>
        <p:txBody>
          <a:bodyPr wrap="square" rtlCol="0">
            <a:spAutoFit/>
          </a:bodyPr>
          <a:lstStyle/>
          <a:p>
            <a:r>
              <a:rPr lang="en-US" sz="1600" dirty="0"/>
              <a:t>Franklin County Map </a:t>
            </a:r>
          </a:p>
        </p:txBody>
      </p:sp>
      <p:pic>
        <p:nvPicPr>
          <p:cNvPr id="4" name="Picture 3">
            <a:extLst>
              <a:ext uri="{FF2B5EF4-FFF2-40B4-BE49-F238E27FC236}">
                <a16:creationId xmlns:a16="http://schemas.microsoft.com/office/drawing/2014/main" id="{E96A7184-FB8D-459C-AFAF-8835B7D4111C}"/>
              </a:ext>
            </a:extLst>
          </p:cNvPr>
          <p:cNvPicPr>
            <a:picLocks noChangeAspect="1"/>
          </p:cNvPicPr>
          <p:nvPr/>
        </p:nvPicPr>
        <p:blipFill rotWithShape="1">
          <a:blip r:embed="rId4"/>
          <a:srcRect l="1879" t="2148" r="2021" b="2302"/>
          <a:stretch/>
        </p:blipFill>
        <p:spPr>
          <a:xfrm>
            <a:off x="7172313" y="275927"/>
            <a:ext cx="2413886" cy="2263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5133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B8D3A5-3751-468B-93F2-0850165CDD33}"/>
              </a:ext>
            </a:extLst>
          </p:cNvPr>
          <p:cNvPicPr>
            <a:picLocks noChangeAspect="1"/>
          </p:cNvPicPr>
          <p:nvPr/>
        </p:nvPicPr>
        <p:blipFill>
          <a:blip r:embed="rId3"/>
          <a:stretch>
            <a:fillRect/>
          </a:stretch>
        </p:blipFill>
        <p:spPr>
          <a:xfrm>
            <a:off x="0" y="0"/>
            <a:ext cx="4650377" cy="6858000"/>
          </a:xfrm>
          <a:prstGeom prst="rect">
            <a:avLst/>
          </a:prstGeom>
        </p:spPr>
      </p:pic>
      <p:sp>
        <p:nvSpPr>
          <p:cNvPr id="2" name="Title 1">
            <a:extLst>
              <a:ext uri="{FF2B5EF4-FFF2-40B4-BE49-F238E27FC236}">
                <a16:creationId xmlns:a16="http://schemas.microsoft.com/office/drawing/2014/main" id="{06DD36EE-7932-4A6F-B410-CA5F1A4A6E82}"/>
              </a:ext>
            </a:extLst>
          </p:cNvPr>
          <p:cNvSpPr>
            <a:spLocks noGrp="1"/>
          </p:cNvSpPr>
          <p:nvPr>
            <p:ph type="title"/>
          </p:nvPr>
        </p:nvSpPr>
        <p:spPr>
          <a:xfrm>
            <a:off x="233151" y="2013735"/>
            <a:ext cx="4184073" cy="2220783"/>
          </a:xfrm>
        </p:spPr>
        <p:txBody>
          <a:bodyPr>
            <a:normAutofit/>
          </a:bodyPr>
          <a:lstStyle/>
          <a:p>
            <a:r>
              <a:rPr lang="en-US" dirty="0">
                <a:solidFill>
                  <a:srgbClr val="CCFFFF"/>
                </a:solidFill>
              </a:rPr>
              <a:t>COVID Environment Adaptation: Service Delivery </a:t>
            </a:r>
          </a:p>
        </p:txBody>
      </p:sp>
      <p:sp>
        <p:nvSpPr>
          <p:cNvPr id="7" name="Content Placeholder 6">
            <a:extLst>
              <a:ext uri="{FF2B5EF4-FFF2-40B4-BE49-F238E27FC236}">
                <a16:creationId xmlns:a16="http://schemas.microsoft.com/office/drawing/2014/main" id="{02B9153E-CFD5-4862-A96F-3BC99547D246}"/>
              </a:ext>
            </a:extLst>
          </p:cNvPr>
          <p:cNvSpPr>
            <a:spLocks noGrp="1"/>
          </p:cNvSpPr>
          <p:nvPr>
            <p:ph idx="1"/>
          </p:nvPr>
        </p:nvSpPr>
        <p:spPr>
          <a:xfrm>
            <a:off x="4848695" y="526869"/>
            <a:ext cx="6977545" cy="5982787"/>
          </a:xfrm>
        </p:spPr>
        <p:txBody>
          <a:bodyPr>
            <a:normAutofit lnSpcReduction="10000"/>
          </a:bodyPr>
          <a:lstStyle/>
          <a:p>
            <a:pPr>
              <a:lnSpc>
                <a:spcPct val="107000"/>
              </a:lnSpc>
              <a:spcBef>
                <a:spcPts val="0"/>
              </a:spcBef>
              <a:spcAft>
                <a:spcPts val="0"/>
              </a:spcAft>
              <a:buFont typeface="Wingdings" panose="05000000000000000000" pitchFamily="2" charset="2"/>
              <a:buChar char="Ø"/>
            </a:pPr>
            <a:r>
              <a:rPr lang="en-US" dirty="0">
                <a:solidFill>
                  <a:srgbClr val="080808"/>
                </a:solidFill>
                <a:latin typeface="+mj-lt"/>
                <a:ea typeface="Calibri" panose="020F0502020204030204" pitchFamily="34" charset="0"/>
                <a:cs typeface="Times New Roman" panose="02020603050405020304" pitchFamily="18" charset="0"/>
              </a:rPr>
              <a:t> Expanded Area of service to all Franklin County</a:t>
            </a:r>
          </a:p>
          <a:p>
            <a:pPr lvl="1">
              <a:lnSpc>
                <a:spcPct val="107000"/>
              </a:lnSpc>
              <a:spcBef>
                <a:spcPts val="0"/>
              </a:spcBef>
              <a:spcAft>
                <a:spcPts val="0"/>
              </a:spcAft>
              <a:buFont typeface="Arial" panose="020B0604020202020204" pitchFamily="34" charset="0"/>
              <a:buChar char="•"/>
            </a:pPr>
            <a:r>
              <a:rPr lang="en-US" dirty="0">
                <a:solidFill>
                  <a:srgbClr val="0070C0"/>
                </a:solidFill>
                <a:latin typeface="+mj-lt"/>
                <a:ea typeface="Calibri" panose="020F0502020204030204" pitchFamily="34" charset="0"/>
                <a:cs typeface="Times New Roman" panose="02020603050405020304" pitchFamily="18" charset="0"/>
              </a:rPr>
              <a:t>Continue serving a percentage of participants from North Franklin County/City of Connell. </a:t>
            </a:r>
          </a:p>
          <a:p>
            <a:pPr>
              <a:lnSpc>
                <a:spcPct val="107000"/>
              </a:lnSpc>
              <a:spcBef>
                <a:spcPts val="0"/>
              </a:spcBef>
              <a:spcAft>
                <a:spcPts val="0"/>
              </a:spcAft>
              <a:buFont typeface="Wingdings" panose="05000000000000000000" pitchFamily="2" charset="2"/>
              <a:buChar char="Ø"/>
            </a:pPr>
            <a:endParaRPr lang="en-US" sz="1800" dirty="0">
              <a:solidFill>
                <a:srgbClr val="080808"/>
              </a:solidFill>
              <a:ea typeface="Calibri" panose="020F0502020204030204" pitchFamily="34" charset="0"/>
              <a:cs typeface="Times New Roman" panose="02020603050405020304" pitchFamily="18" charset="0"/>
            </a:endParaRPr>
          </a:p>
          <a:p>
            <a:pPr>
              <a:lnSpc>
                <a:spcPct val="107000"/>
              </a:lnSpc>
              <a:spcBef>
                <a:spcPts val="0"/>
              </a:spcBef>
              <a:spcAft>
                <a:spcPts val="0"/>
              </a:spcAft>
              <a:buFont typeface="Wingdings" panose="05000000000000000000" pitchFamily="2" charset="2"/>
              <a:buChar char="Ø"/>
            </a:pPr>
            <a:r>
              <a:rPr lang="en-US" dirty="0">
                <a:solidFill>
                  <a:srgbClr val="080808"/>
                </a:solidFill>
                <a:latin typeface="+mj-lt"/>
                <a:ea typeface="Calibri" panose="020F0502020204030204" pitchFamily="34" charset="0"/>
                <a:cs typeface="Times New Roman" panose="02020603050405020304" pitchFamily="18" charset="0"/>
              </a:rPr>
              <a:t> Removal of Supplemental Nutrition Assistance Program             (SNAP) enrollment eligibility</a:t>
            </a:r>
          </a:p>
          <a:p>
            <a:pPr lvl="1">
              <a:lnSpc>
                <a:spcPct val="107000"/>
              </a:lnSpc>
              <a:spcBef>
                <a:spcPts val="0"/>
              </a:spcBef>
              <a:spcAft>
                <a:spcPts val="0"/>
              </a:spcAft>
              <a:buFont typeface="Arial" panose="020B0604020202020204" pitchFamily="34" charset="0"/>
              <a:buChar char="•"/>
            </a:pPr>
            <a:r>
              <a:rPr lang="en-US" dirty="0">
                <a:solidFill>
                  <a:srgbClr val="0070C0"/>
                </a:solidFill>
                <a:latin typeface="+mj-lt"/>
                <a:ea typeface="Calibri" panose="020F0502020204030204" pitchFamily="34" charset="0"/>
                <a:cs typeface="Times New Roman" panose="02020603050405020304" pitchFamily="18" charset="0"/>
              </a:rPr>
              <a:t>SNAP is a public charge associated with immigration and naturalization process.</a:t>
            </a:r>
          </a:p>
          <a:p>
            <a:pPr>
              <a:lnSpc>
                <a:spcPct val="107000"/>
              </a:lnSpc>
              <a:spcBef>
                <a:spcPts val="0"/>
              </a:spcBef>
              <a:spcAft>
                <a:spcPts val="0"/>
              </a:spcAft>
              <a:buFont typeface="Wingdings" panose="05000000000000000000" pitchFamily="2" charset="2"/>
              <a:buChar char="Ø"/>
            </a:pPr>
            <a:endParaRPr lang="en-US" sz="1800" dirty="0">
              <a:solidFill>
                <a:srgbClr val="080808"/>
              </a:solidFill>
              <a:latin typeface="+mj-lt"/>
              <a:ea typeface="Calibri" panose="020F0502020204030204" pitchFamily="34" charset="0"/>
              <a:cs typeface="Times New Roman" panose="02020603050405020304" pitchFamily="18" charset="0"/>
            </a:endParaRPr>
          </a:p>
          <a:p>
            <a:pPr>
              <a:lnSpc>
                <a:spcPct val="107000"/>
              </a:lnSpc>
              <a:spcBef>
                <a:spcPts val="0"/>
              </a:spcBef>
              <a:spcAft>
                <a:spcPts val="0"/>
              </a:spcAft>
              <a:buFont typeface="Wingdings" panose="05000000000000000000" pitchFamily="2" charset="2"/>
              <a:buChar char="Ø"/>
            </a:pPr>
            <a:r>
              <a:rPr lang="en-US" dirty="0">
                <a:solidFill>
                  <a:srgbClr val="080808"/>
                </a:solidFill>
                <a:latin typeface="+mj-lt"/>
                <a:ea typeface="Calibri" panose="020F0502020204030204" pitchFamily="34" charset="0"/>
                <a:cs typeface="Times New Roman" panose="02020603050405020304" pitchFamily="18" charset="0"/>
              </a:rPr>
              <a:t> Continued partnership with DSHS </a:t>
            </a:r>
          </a:p>
          <a:p>
            <a:pPr lvl="1">
              <a:lnSpc>
                <a:spcPct val="107000"/>
              </a:lnSpc>
              <a:spcBef>
                <a:spcPts val="0"/>
              </a:spcBef>
              <a:spcAft>
                <a:spcPts val="0"/>
              </a:spcAft>
              <a:buFont typeface="Arial" panose="020B0604020202020204" pitchFamily="34" charset="0"/>
              <a:buChar char="•"/>
            </a:pPr>
            <a:r>
              <a:rPr lang="en-US" dirty="0">
                <a:solidFill>
                  <a:srgbClr val="0070C0"/>
                </a:solidFill>
                <a:latin typeface="+mj-lt"/>
                <a:ea typeface="Calibri" panose="020F0502020204030204" pitchFamily="34" charset="0"/>
                <a:cs typeface="Times New Roman" panose="02020603050405020304" pitchFamily="18" charset="0"/>
              </a:rPr>
              <a:t>Targeted outreach via cold calls and program flyer mailing. </a:t>
            </a:r>
          </a:p>
          <a:p>
            <a:pPr marL="201168" lvl="1" indent="0">
              <a:lnSpc>
                <a:spcPct val="107000"/>
              </a:lnSpc>
              <a:spcBef>
                <a:spcPts val="0"/>
              </a:spcBef>
              <a:spcAft>
                <a:spcPts val="0"/>
              </a:spcAft>
              <a:buNone/>
            </a:pPr>
            <a:endParaRPr lang="en-US" sz="1800" dirty="0">
              <a:solidFill>
                <a:srgbClr val="080808"/>
              </a:solidFill>
              <a:latin typeface="+mj-lt"/>
              <a:ea typeface="Calibri" panose="020F0502020204030204" pitchFamily="34" charset="0"/>
              <a:cs typeface="Times New Roman" panose="02020603050405020304" pitchFamily="18" charset="0"/>
            </a:endParaRPr>
          </a:p>
          <a:p>
            <a:pPr>
              <a:lnSpc>
                <a:spcPct val="107000"/>
              </a:lnSpc>
              <a:spcBef>
                <a:spcPts val="0"/>
              </a:spcBef>
              <a:spcAft>
                <a:spcPts val="0"/>
              </a:spcAft>
              <a:buFont typeface="Wingdings" panose="05000000000000000000" pitchFamily="2" charset="2"/>
              <a:buChar char="Ø"/>
            </a:pPr>
            <a:r>
              <a:rPr lang="en-US" dirty="0">
                <a:solidFill>
                  <a:srgbClr val="080808"/>
                </a:solidFill>
                <a:latin typeface="+mj-lt"/>
                <a:ea typeface="Calibri" panose="020F0502020204030204" pitchFamily="34" charset="0"/>
                <a:cs typeface="Times New Roman" panose="02020603050405020304" pitchFamily="18" charset="0"/>
              </a:rPr>
              <a:t> Increased partnerships connections with community      agencies serving unstable households in Franklin County</a:t>
            </a:r>
          </a:p>
          <a:p>
            <a:pPr lvl="1">
              <a:lnSpc>
                <a:spcPct val="107000"/>
              </a:lnSpc>
              <a:spcBef>
                <a:spcPts val="0"/>
              </a:spcBef>
              <a:spcAft>
                <a:spcPts val="0"/>
              </a:spcAft>
              <a:buFont typeface="Arial" panose="020B0604020202020204" pitchFamily="34" charset="0"/>
              <a:buChar char="•"/>
            </a:pPr>
            <a:r>
              <a:rPr lang="en-US" dirty="0">
                <a:solidFill>
                  <a:srgbClr val="0070C0"/>
                </a:solidFill>
                <a:latin typeface="+mj-lt"/>
                <a:ea typeface="Calibri" panose="020F0502020204030204" pitchFamily="34" charset="0"/>
                <a:cs typeface="Times New Roman" panose="02020603050405020304" pitchFamily="18" charset="0"/>
              </a:rPr>
              <a:t>Additional connections to expand referral system and connect to services EcSA does not provide.</a:t>
            </a:r>
          </a:p>
          <a:p>
            <a:pPr marL="0" indent="0">
              <a:lnSpc>
                <a:spcPct val="107000"/>
              </a:lnSpc>
              <a:spcBef>
                <a:spcPts val="0"/>
              </a:spcBef>
              <a:spcAft>
                <a:spcPts val="0"/>
              </a:spcAft>
              <a:buNone/>
            </a:pPr>
            <a:endParaRPr lang="en-US" sz="1800" dirty="0">
              <a:solidFill>
                <a:srgbClr val="080808"/>
              </a:solidFill>
              <a:latin typeface="+mj-lt"/>
              <a:ea typeface="Calibri" panose="020F0502020204030204" pitchFamily="34" charset="0"/>
              <a:cs typeface="Times New Roman" panose="02020603050405020304" pitchFamily="18" charset="0"/>
            </a:endParaRPr>
          </a:p>
          <a:p>
            <a:pPr>
              <a:lnSpc>
                <a:spcPct val="107000"/>
              </a:lnSpc>
              <a:spcBef>
                <a:spcPts val="0"/>
              </a:spcBef>
              <a:spcAft>
                <a:spcPts val="0"/>
              </a:spcAft>
              <a:buFont typeface="Wingdings" panose="05000000000000000000" pitchFamily="2" charset="2"/>
              <a:buChar char="Ø"/>
            </a:pPr>
            <a:r>
              <a:rPr lang="en-US" dirty="0">
                <a:solidFill>
                  <a:srgbClr val="080808"/>
                </a:solidFill>
                <a:latin typeface="+mj-lt"/>
                <a:ea typeface="Calibri" panose="020F0502020204030204" pitchFamily="34" charset="0"/>
                <a:cs typeface="Times New Roman" panose="02020603050405020304" pitchFamily="18" charset="0"/>
              </a:rPr>
              <a:t> Modified Assessment and Career Planning Requirements</a:t>
            </a:r>
          </a:p>
          <a:p>
            <a:pPr lvl="1">
              <a:lnSpc>
                <a:spcPct val="107000"/>
              </a:lnSpc>
              <a:spcBef>
                <a:spcPts val="0"/>
              </a:spcBef>
              <a:spcAft>
                <a:spcPts val="0"/>
              </a:spcAft>
              <a:buFont typeface="Arial" panose="020B0604020202020204" pitchFamily="34" charset="0"/>
              <a:buChar char="•"/>
            </a:pPr>
            <a:r>
              <a:rPr lang="en-US" dirty="0">
                <a:solidFill>
                  <a:srgbClr val="0070C0"/>
                </a:solidFill>
                <a:latin typeface="+mj-lt"/>
                <a:ea typeface="Calibri" panose="020F0502020204030204" pitchFamily="34" charset="0"/>
                <a:cs typeface="Times New Roman" panose="02020603050405020304" pitchFamily="18" charset="0"/>
              </a:rPr>
              <a:t>Removed the requirement of Mentorship (one-on-one and group mentorship), Financial Literacy, and Self-Sufficient Matrix Assessments; offer those services as needed basis. </a:t>
            </a:r>
            <a:endParaRPr lang="en-US" sz="1600" dirty="0">
              <a:solidFill>
                <a:schemeClr val="tx1">
                  <a:lumMod val="95000"/>
                  <a:lumOff val="5000"/>
                </a:schemeClr>
              </a:solidFill>
              <a:ea typeface="Calibri" panose="020F0502020204030204" pitchFamily="34" charset="0"/>
              <a:cs typeface="Times New Roman" panose="02020603050405020304" pitchFamily="18" charset="0"/>
            </a:endParaRPr>
          </a:p>
          <a:p>
            <a:pPr marL="450342" indent="-285750">
              <a:lnSpc>
                <a:spcPct val="107000"/>
              </a:lnSpc>
              <a:spcBef>
                <a:spcPts val="0"/>
              </a:spcBef>
              <a:spcAft>
                <a:spcPts val="0"/>
              </a:spcAft>
              <a:buFont typeface="Courier New" panose="02070309020205020404" pitchFamily="49" charset="0"/>
              <a:buChar char="o"/>
            </a:pPr>
            <a:endParaRPr lang="en-US" sz="1700" dirty="0">
              <a:solidFill>
                <a:schemeClr val="tx1">
                  <a:lumMod val="95000"/>
                  <a:lumOff val="5000"/>
                </a:schemeClr>
              </a:solidFill>
              <a:ea typeface="Calibri" panose="020F0502020204030204" pitchFamily="34" charset="0"/>
              <a:cs typeface="Times New Roman" panose="02020603050405020304" pitchFamily="18" charset="0"/>
            </a:endParaRPr>
          </a:p>
          <a:p>
            <a:pPr marL="164592" indent="0">
              <a:lnSpc>
                <a:spcPct val="107000"/>
              </a:lnSpc>
              <a:spcBef>
                <a:spcPts val="0"/>
              </a:spcBef>
              <a:spcAft>
                <a:spcPts val="0"/>
              </a:spcAft>
              <a:buNone/>
            </a:pPr>
            <a:endParaRPr lang="en-US" sz="1800" dirty="0">
              <a:solidFill>
                <a:schemeClr val="tx1">
                  <a:lumMod val="95000"/>
                  <a:lumOff val="5000"/>
                </a:schemeClr>
              </a:solidFill>
              <a:ea typeface="Calibri" panose="020F0502020204030204" pitchFamily="34" charset="0"/>
              <a:cs typeface="Times New Roman" panose="02020603050405020304" pitchFamily="18" charset="0"/>
            </a:endParaRPr>
          </a:p>
          <a:p>
            <a:pPr marL="164592" indent="0">
              <a:lnSpc>
                <a:spcPct val="107000"/>
              </a:lnSpc>
              <a:spcBef>
                <a:spcPts val="0"/>
              </a:spcBef>
              <a:spcAft>
                <a:spcPts val="0"/>
              </a:spcAft>
              <a:buNone/>
            </a:pPr>
            <a:endParaRPr lang="en-US" sz="1800" dirty="0">
              <a:solidFill>
                <a:schemeClr val="tx1">
                  <a:lumMod val="95000"/>
                  <a:lumOff val="5000"/>
                </a:schemeClr>
              </a:solidFill>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US" sz="900" dirty="0">
              <a:solidFill>
                <a:schemeClr val="tx1">
                  <a:lumMod val="95000"/>
                  <a:lumOff val="5000"/>
                </a:schemeClr>
              </a:solidFill>
            </a:endParaRPr>
          </a:p>
        </p:txBody>
      </p:sp>
    </p:spTree>
    <p:extLst>
      <p:ext uri="{BB962C8B-B14F-4D97-AF65-F5344CB8AC3E}">
        <p14:creationId xmlns:p14="http://schemas.microsoft.com/office/powerpoint/2010/main" val="267997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86016286-FFDD-4A60-A7B7-B47BF653E615}"/>
              </a:ext>
            </a:extLst>
          </p:cNvPr>
          <p:cNvSpPr>
            <a:spLocks noGrp="1"/>
          </p:cNvSpPr>
          <p:nvPr>
            <p:ph type="title"/>
          </p:nvPr>
        </p:nvSpPr>
        <p:spPr/>
        <p:txBody>
          <a:bodyPr>
            <a:normAutofit/>
          </a:bodyPr>
          <a:lstStyle/>
          <a:p>
            <a:r>
              <a:rPr lang="en-US" sz="4400" dirty="0">
                <a:solidFill>
                  <a:srgbClr val="080808"/>
                </a:solidFill>
              </a:rPr>
              <a:t>Participant Success Story </a:t>
            </a:r>
          </a:p>
        </p:txBody>
      </p:sp>
      <p:sp>
        <p:nvSpPr>
          <p:cNvPr id="3" name="Content Placeholder 2">
            <a:extLst>
              <a:ext uri="{FF2B5EF4-FFF2-40B4-BE49-F238E27FC236}">
                <a16:creationId xmlns:a16="http://schemas.microsoft.com/office/drawing/2014/main" id="{6C4C7C9E-F4A4-4636-8499-DDA124F0354C}"/>
              </a:ext>
            </a:extLst>
          </p:cNvPr>
          <p:cNvSpPr>
            <a:spLocks noGrp="1"/>
          </p:cNvSpPr>
          <p:nvPr>
            <p:ph idx="1"/>
          </p:nvPr>
        </p:nvSpPr>
        <p:spPr>
          <a:xfrm>
            <a:off x="1193074" y="2038530"/>
            <a:ext cx="7393577" cy="4275182"/>
          </a:xfrm>
          <a:solidFill>
            <a:srgbClr val="CCFFFF"/>
          </a:solidFill>
        </p:spPr>
        <p:txBody>
          <a:bodyPr>
            <a:noAutofit/>
          </a:bodyPr>
          <a:lstStyle/>
          <a:p>
            <a:pPr marL="0" indent="0" algn="ctr">
              <a:lnSpc>
                <a:spcPct val="170000"/>
              </a:lnSpc>
              <a:buNone/>
            </a:pPr>
            <a:r>
              <a:rPr lang="en-US" sz="900" b="1" dirty="0">
                <a:solidFill>
                  <a:srgbClr val="080808"/>
                </a:solidFill>
                <a:latin typeface="Arial Nova Light" panose="020B0304020202020204" pitchFamily="34" charset="0"/>
              </a:rPr>
              <a:t>The holidays were approaching, and Christopher had a growing concern about how he would make it through the rest of the year without a job or a stable place to call home. He was discouraged by the challenges he faced, including his former incarceration.  Christopher knew his past mistakes would always be there and would impact his ability to connect to employment. He was losing hope. A few weeks passed by, and Chris had run into an old acquaintance, Jon. Jon ran a successful upholstery business and had an abundance of projects. Jon was aware of Chris’ upholstery skills and offered him an opportunity to work from home repairing damaged furniture pieces. Chris was excited about the prospect of this opportunity but was unsure how he could afford to set up a shop with the necessary tools and equipment to do this piecework. Chris’s significant other had previous experience with the America’s Job Center, WorkSource Columbia Basin. She encouraged him to reach out, and he did. Unfortunately, due to the COVID-19 outbreak and Shelter in Place order, the offices were closed. Chris didn’t give up; he found contact information and connected with an Employment Specialist to inquire about financial assistance to set up shop with this new opportunity. The Employment Specialist who worked with Chris conducted an assessment and determined that he was eligible for assistance in reaching his self-employment goal. There were two programs he would benefit from Workforce Innovation and Opportunity Act-Title 1 Adult and Economic Security for All. Through those programs, he received coaching, mentoring, and supportive services as he worked on his employment goals.  Chris received funding that provided the necessary equipment to set up a home upholstery workshop. During a support service outing searching for additional materials, Chris befriended the hiring manager from Final Touch Upholstery, a local material shop. After their pleasant encounter, the hiring manager was impressed with Chris’ upholstery repair talents and determination. He offered Chris a full-time job with medical benefits repairing large items for their shop. Chris had secured two positions with excellent starting wages within a few weeks. One as an independent contractor earning $150-$300 per job and the other with Final Touch Upholstery earning $21 per hour. Chris has now been working for five weeks and has had the opportunity to rebuild his life. He is beginning to save money to repair his Cadillac, has a stable home, provides for himself, and is happy to have found a meaningful career.</a:t>
            </a:r>
          </a:p>
          <a:p>
            <a:pPr marL="0" indent="0" algn="ctr">
              <a:lnSpc>
                <a:spcPct val="170000"/>
              </a:lnSpc>
              <a:buNone/>
            </a:pPr>
            <a:endParaRPr lang="en-US" sz="900" dirty="0">
              <a:solidFill>
                <a:srgbClr val="080808"/>
              </a:solidFill>
              <a:latin typeface="Arial Nova Light" panose="020B0304020202020204" pitchFamily="34" charset="0"/>
            </a:endParaRPr>
          </a:p>
        </p:txBody>
      </p:sp>
      <p:pic>
        <p:nvPicPr>
          <p:cNvPr id="9" name="Picture 8">
            <a:extLst>
              <a:ext uri="{FF2B5EF4-FFF2-40B4-BE49-F238E27FC236}">
                <a16:creationId xmlns:a16="http://schemas.microsoft.com/office/drawing/2014/main" id="{AD31C956-D81D-49DD-A1D8-C92B08EA2C1B}"/>
              </a:ext>
            </a:extLst>
          </p:cNvPr>
          <p:cNvPicPr>
            <a:picLocks noChangeAspect="1"/>
          </p:cNvPicPr>
          <p:nvPr/>
        </p:nvPicPr>
        <p:blipFill>
          <a:blip r:embed="rId2"/>
          <a:stretch>
            <a:fillRect/>
          </a:stretch>
        </p:blipFill>
        <p:spPr>
          <a:xfrm>
            <a:off x="8799509" y="2943497"/>
            <a:ext cx="2356171" cy="2707770"/>
          </a:xfrm>
          <a:prstGeom prst="rect">
            <a:avLst/>
          </a:prstGeom>
        </p:spPr>
      </p:pic>
    </p:spTree>
    <p:extLst>
      <p:ext uri="{BB962C8B-B14F-4D97-AF65-F5344CB8AC3E}">
        <p14:creationId xmlns:p14="http://schemas.microsoft.com/office/powerpoint/2010/main" val="3640396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C4A6-9BD5-4D0B-83D2-858F769FDDC6}"/>
              </a:ext>
            </a:extLst>
          </p:cNvPr>
          <p:cNvSpPr>
            <a:spLocks noGrp="1"/>
          </p:cNvSpPr>
          <p:nvPr>
            <p:ph type="ctrTitle"/>
          </p:nvPr>
        </p:nvSpPr>
        <p:spPr/>
        <p:txBody>
          <a:bodyPr>
            <a:normAutofit/>
          </a:bodyPr>
          <a:lstStyle/>
          <a:p>
            <a:pPr algn="ctr"/>
            <a:r>
              <a:rPr lang="en-US" sz="6000" dirty="0">
                <a:solidFill>
                  <a:srgbClr val="080808"/>
                </a:solidFill>
              </a:rPr>
              <a:t>Q&amp;A</a:t>
            </a:r>
            <a:br>
              <a:rPr lang="en-US" sz="4000" dirty="0">
                <a:solidFill>
                  <a:srgbClr val="080808"/>
                </a:solidFill>
              </a:rPr>
            </a:br>
            <a:br>
              <a:rPr lang="en-US" sz="4000" dirty="0">
                <a:solidFill>
                  <a:srgbClr val="080808"/>
                </a:solidFill>
              </a:rPr>
            </a:br>
            <a:br>
              <a:rPr lang="en-US" sz="4000" dirty="0">
                <a:solidFill>
                  <a:srgbClr val="080808"/>
                </a:solidFill>
              </a:rPr>
            </a:br>
            <a:r>
              <a:rPr lang="en-US" sz="2800" dirty="0">
                <a:solidFill>
                  <a:srgbClr val="080808"/>
                </a:solidFill>
              </a:rPr>
              <a:t>Thank you! </a:t>
            </a:r>
            <a:endParaRPr lang="en-US" sz="4000" dirty="0">
              <a:solidFill>
                <a:srgbClr val="080808"/>
              </a:solidFill>
            </a:endParaRPr>
          </a:p>
        </p:txBody>
      </p:sp>
      <p:sp>
        <p:nvSpPr>
          <p:cNvPr id="3" name="Subtitle 2">
            <a:extLst>
              <a:ext uri="{FF2B5EF4-FFF2-40B4-BE49-F238E27FC236}">
                <a16:creationId xmlns:a16="http://schemas.microsoft.com/office/drawing/2014/main" id="{F33175BA-BB8D-43F6-82A3-AF556921AEB0}"/>
              </a:ext>
            </a:extLst>
          </p:cNvPr>
          <p:cNvSpPr>
            <a:spLocks noGrp="1"/>
          </p:cNvSpPr>
          <p:nvPr>
            <p:ph type="subTitle" idx="1"/>
          </p:nvPr>
        </p:nvSpPr>
        <p:spPr/>
        <p:txBody>
          <a:bodyPr>
            <a:normAutofit/>
          </a:bodyPr>
          <a:lstStyle/>
          <a:p>
            <a:r>
              <a:rPr lang="en-US" sz="1100" dirty="0">
                <a:latin typeface="+mj-lt"/>
              </a:rPr>
              <a:t>Contact Information</a:t>
            </a:r>
          </a:p>
          <a:p>
            <a:pPr>
              <a:lnSpc>
                <a:spcPct val="100000"/>
              </a:lnSpc>
            </a:pPr>
            <a:r>
              <a:rPr lang="en-US" sz="1100" dirty="0">
                <a:latin typeface="+mj-lt"/>
              </a:rPr>
              <a:t>E-mail: </a:t>
            </a:r>
            <a:r>
              <a:rPr lang="en-US" sz="1100" dirty="0">
                <a:latin typeface="+mj-lt"/>
                <a:hlinkClick r:id="rId2">
                  <a:extLst>
                    <a:ext uri="{A12FA001-AC4F-418D-AE19-62706E023703}">
                      <ahyp:hlinkClr xmlns:ahyp="http://schemas.microsoft.com/office/drawing/2018/hyperlinkcolor" val="tx"/>
                    </a:ext>
                  </a:extLst>
                </a:hlinkClick>
              </a:rPr>
              <a:t>Jnerell@bf-wdc.org</a:t>
            </a:r>
            <a:endParaRPr lang="en-US" sz="1100" dirty="0">
              <a:latin typeface="+mj-lt"/>
            </a:endParaRPr>
          </a:p>
          <a:p>
            <a:pPr>
              <a:lnSpc>
                <a:spcPct val="100000"/>
              </a:lnSpc>
            </a:pPr>
            <a:r>
              <a:rPr lang="en-US" sz="1100" dirty="0">
                <a:latin typeface="+mj-lt"/>
              </a:rPr>
              <a:t>Phone: 509-440-9831</a:t>
            </a:r>
          </a:p>
        </p:txBody>
      </p:sp>
      <p:sp>
        <p:nvSpPr>
          <p:cNvPr id="4" name="Footer Placeholder 3">
            <a:extLst>
              <a:ext uri="{FF2B5EF4-FFF2-40B4-BE49-F238E27FC236}">
                <a16:creationId xmlns:a16="http://schemas.microsoft.com/office/drawing/2014/main" id="{AEDD6958-5F8A-4E32-A1A6-D52D33D5E73C}"/>
              </a:ext>
            </a:extLst>
          </p:cNvPr>
          <p:cNvSpPr>
            <a:spLocks noGrp="1"/>
          </p:cNvSpPr>
          <p:nvPr>
            <p:ph type="ftr" sz="quarter" idx="11"/>
          </p:nvPr>
        </p:nvSpPr>
        <p:spPr>
          <a:xfrm>
            <a:off x="687704" y="6418263"/>
            <a:ext cx="11028046" cy="365125"/>
          </a:xfrm>
        </p:spPr>
        <p:txBody>
          <a:bodyPr/>
          <a:lstStyle/>
          <a:p>
            <a:r>
              <a:rPr lang="en-US" dirty="0"/>
              <a:t>The Benton-Franklin Workforce Development Council is an equal opportunity employer/program. Auxiliary aids and services are available upon request to individuals with disabilities.  Washington Relay Service:  711</a:t>
            </a:r>
          </a:p>
        </p:txBody>
      </p:sp>
      <p:pic>
        <p:nvPicPr>
          <p:cNvPr id="5" name="Picture 4">
            <a:extLst>
              <a:ext uri="{FF2B5EF4-FFF2-40B4-BE49-F238E27FC236}">
                <a16:creationId xmlns:a16="http://schemas.microsoft.com/office/drawing/2014/main" id="{C529B9D0-752A-426A-84C8-645BE8765A1F}"/>
              </a:ext>
            </a:extLst>
          </p:cNvPr>
          <p:cNvPicPr>
            <a:picLocks noChangeAspect="1"/>
          </p:cNvPicPr>
          <p:nvPr/>
        </p:nvPicPr>
        <p:blipFill>
          <a:blip r:embed="rId3"/>
          <a:stretch>
            <a:fillRect/>
          </a:stretch>
        </p:blipFill>
        <p:spPr>
          <a:xfrm>
            <a:off x="10424159" y="5286565"/>
            <a:ext cx="1603829" cy="902154"/>
          </a:xfrm>
          <a:prstGeom prst="rect">
            <a:avLst/>
          </a:prstGeom>
        </p:spPr>
      </p:pic>
    </p:spTree>
    <p:extLst>
      <p:ext uri="{BB962C8B-B14F-4D97-AF65-F5344CB8AC3E}">
        <p14:creationId xmlns:p14="http://schemas.microsoft.com/office/powerpoint/2010/main" val="1148508315"/>
      </p:ext>
    </p:extLst>
  </p:cSld>
  <p:clrMapOvr>
    <a:masterClrMapping/>
  </p:clrMapOvr>
</p:sld>
</file>

<file path=ppt/theme/theme1.xml><?xml version="1.0" encoding="utf-8"?>
<a:theme xmlns:a="http://schemas.openxmlformats.org/drawingml/2006/main" name="1_RetrospectVTI">
  <a:themeElements>
    <a:clrScheme name="Custom 3">
      <a:dk1>
        <a:srgbClr val="24292B"/>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957</TotalTime>
  <Words>918</Words>
  <Application>Microsoft Office PowerPoint</Application>
  <PresentationFormat>Widescreen</PresentationFormat>
  <Paragraphs>53</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Nova Light</vt:lpstr>
      <vt:lpstr>Bookman Old Style</vt:lpstr>
      <vt:lpstr>Calibri</vt:lpstr>
      <vt:lpstr>Courier New</vt:lpstr>
      <vt:lpstr>Franklin Gothic Book</vt:lpstr>
      <vt:lpstr>Wingdings</vt:lpstr>
      <vt:lpstr>1_RetrospectVTI</vt:lpstr>
      <vt:lpstr>EcSA-Connell  “Si Se Puede-Yes We Can”  Model &amp; Adaptations</vt:lpstr>
      <vt:lpstr>Model Demographics </vt:lpstr>
      <vt:lpstr>EcSA-Connell Program Model  </vt:lpstr>
      <vt:lpstr>Logic Model: Partnerships &amp; Roles </vt:lpstr>
      <vt:lpstr>COVID Environment Adaptation:  Area of Service Expansion</vt:lpstr>
      <vt:lpstr>COVID Environment Adaptation: Service Delivery </vt:lpstr>
      <vt:lpstr>Participant Success Story </vt:lpstr>
      <vt:lpstr>Q&amp;A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Jamilet Nerell</dc:creator>
  <cp:lastModifiedBy>Jamilet Nerell</cp:lastModifiedBy>
  <cp:revision>96</cp:revision>
  <dcterms:created xsi:type="dcterms:W3CDTF">2020-12-04T00:03:53Z</dcterms:created>
  <dcterms:modified xsi:type="dcterms:W3CDTF">2021-03-05T01:31:30Z</dcterms:modified>
</cp:coreProperties>
</file>