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7" r:id="rId3"/>
    <p:sldMasterId id="2147483684" r:id="rId4"/>
    <p:sldMasterId id="2147483673" r:id="rId5"/>
  </p:sldMasterIdLst>
  <p:notesMasterIdLst>
    <p:notesMasterId r:id="rId13"/>
  </p:notesMasterIdLst>
  <p:sldIdLst>
    <p:sldId id="269" r:id="rId6"/>
    <p:sldId id="274" r:id="rId7"/>
    <p:sldId id="277" r:id="rId8"/>
    <p:sldId id="267" r:id="rId9"/>
    <p:sldId id="275" r:id="rId10"/>
    <p:sldId id="276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D9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4" autoAdjust="0"/>
    <p:restoredTop sz="80349" autoAdjust="0"/>
  </p:normalViewPr>
  <p:slideViewPr>
    <p:cSldViewPr snapToGrid="0">
      <p:cViewPr varScale="1">
        <p:scale>
          <a:sx n="61" d="100"/>
          <a:sy n="61" d="100"/>
        </p:scale>
        <p:origin x="1860" y="66"/>
      </p:cViewPr>
      <p:guideLst>
        <p:guide orient="horz" pos="290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0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C61B-21B2-4DA6-B8B3-F76571739C6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92E0B-5BAA-43B7-8F48-3C44F32B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Independent regional organizations that work with community partners on health needs and priorities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 are</a:t>
            </a:r>
            <a:r>
              <a:rPr lang="en-US" baseline="0" dirty="0"/>
              <a:t> LLCs, some are nonprofit organizations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All are fully functioning legal entities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Borders are aligned with Medicaid purchasing regions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Critical</a:t>
            </a:r>
            <a:r>
              <a:rPr lang="en-US" b="0" baseline="0" dirty="0"/>
              <a:t> support for integrated managed care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0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7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1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946" y="1122363"/>
            <a:ext cx="72981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946" y="3602038"/>
            <a:ext cx="72981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854" y="1122363"/>
            <a:ext cx="733229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854" y="3602038"/>
            <a:ext cx="733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0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69" y="1668567"/>
            <a:ext cx="73152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081" y="1825625"/>
            <a:ext cx="3714769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605219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69" y="1668567"/>
            <a:ext cx="73152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81" y="1681163"/>
            <a:ext cx="36981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081" y="2505075"/>
            <a:ext cx="369810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64317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64317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2433" y="633046"/>
            <a:ext cx="7449896" cy="10576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69" y="1668567"/>
            <a:ext cx="73152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69" y="1668567"/>
            <a:ext cx="73152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3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80" y="703391"/>
            <a:ext cx="3304169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977" y="703392"/>
            <a:ext cx="3766624" cy="51576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079" y="2321173"/>
            <a:ext cx="3304169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47" y="2121807"/>
            <a:ext cx="318670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80" y="703391"/>
            <a:ext cx="3304169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080" y="2321173"/>
            <a:ext cx="3304169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85" y="2108463"/>
            <a:ext cx="3188840" cy="48744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57699" y="987432"/>
            <a:ext cx="378044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905854" y="703391"/>
            <a:ext cx="3203673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703391"/>
            <a:ext cx="378044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2" y="2321173"/>
            <a:ext cx="3780445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699" y="2113679"/>
            <a:ext cx="3790002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3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9933" y="2152091"/>
            <a:ext cx="5369100" cy="2443401"/>
          </a:xfrm>
        </p:spPr>
        <p:txBody>
          <a:bodyPr anchor="b">
            <a:normAutofit/>
          </a:bodyPr>
          <a:lstStyle>
            <a:lvl1pPr algn="r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9933" y="4769707"/>
            <a:ext cx="5369100" cy="116153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10800000">
            <a:off x="5134808" y="4658517"/>
            <a:ext cx="2980492" cy="45720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860" y="6216523"/>
            <a:ext cx="1906380" cy="3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9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69" y="1668567"/>
            <a:ext cx="73152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0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7210" y="675249"/>
            <a:ext cx="3777176" cy="283471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7210" y="3602038"/>
            <a:ext cx="37771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3" y="633046"/>
            <a:ext cx="3319273" cy="105764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93" y="2067955"/>
            <a:ext cx="3319273" cy="401194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90" y="1877616"/>
            <a:ext cx="3319272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28" y="365129"/>
            <a:ext cx="3319272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8428" y="1681163"/>
            <a:ext cx="33192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8428" y="2505075"/>
            <a:ext cx="3319272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90" y="1736937"/>
            <a:ext cx="3319272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57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27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28" y="625152"/>
            <a:ext cx="3317034" cy="8304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8431" y="1667925"/>
            <a:ext cx="3317035" cy="381848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8431" y="5486400"/>
            <a:ext cx="3317035" cy="522514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90" y="1539991"/>
            <a:ext cx="3319272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8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7210" y="675249"/>
            <a:ext cx="3777176" cy="283471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7210" y="3699810"/>
            <a:ext cx="3777176" cy="19694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75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210" y="633046"/>
            <a:ext cx="3777176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210" y="2065314"/>
            <a:ext cx="3777176" cy="401459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209" y="1856235"/>
            <a:ext cx="380619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7210" y="1913209"/>
            <a:ext cx="3777176" cy="7044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7210" y="2645755"/>
            <a:ext cx="3777176" cy="3389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27210" y="633046"/>
            <a:ext cx="3777176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209" y="1856235"/>
            <a:ext cx="380619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3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5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2613" y="705420"/>
            <a:ext cx="332556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9169" y="1825625"/>
            <a:ext cx="359568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60522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69" y="1668567"/>
            <a:ext cx="73152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81" y="1681163"/>
            <a:ext cx="36981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081" y="2505075"/>
            <a:ext cx="369810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6052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6052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5341" y="633046"/>
            <a:ext cx="7484080" cy="10576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69" y="1668567"/>
            <a:ext cx="73152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7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69" y="1668567"/>
            <a:ext cx="73152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7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93" y="703391"/>
            <a:ext cx="336855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977" y="703392"/>
            <a:ext cx="3766624" cy="51576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792" y="2321173"/>
            <a:ext cx="3368555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67" y="2113679"/>
            <a:ext cx="3373453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81" y="703391"/>
            <a:ext cx="3304169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080" y="2321173"/>
            <a:ext cx="3304169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53" y="2113679"/>
            <a:ext cx="3308972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54907" y="987432"/>
            <a:ext cx="369178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897308" y="703391"/>
            <a:ext cx="3212219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703391"/>
            <a:ext cx="3771899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2" y="2321173"/>
            <a:ext cx="3771899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699" y="2113679"/>
            <a:ext cx="3781434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w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1.w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0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2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11" Type="http://schemas.openxmlformats.org/officeDocument/2006/relationships/image" Target="../media/image9.wmf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87" y="633046"/>
            <a:ext cx="7466988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87" y="1825629"/>
            <a:ext cx="7466988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84" y="6497329"/>
            <a:ext cx="690197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00" y="6380970"/>
            <a:ext cx="41148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041" y="6216423"/>
            <a:ext cx="1905488" cy="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3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95" r:id="rId8"/>
    <p:sldLayoutId id="2147483696" r:id="rId9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06" indent="-274306" algn="l" defTabSz="914354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3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484" indent="-274306" algn="l" defTabSz="914354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4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838" indent="-274306" algn="l" defTabSz="914354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6"/>
        </a:buBlip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580" indent="-182870" algn="l" defTabSz="914354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5341" y="633046"/>
            <a:ext cx="7484080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341" y="1825629"/>
            <a:ext cx="7484080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84" y="6497329"/>
            <a:ext cx="690197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8335" y="6381750"/>
            <a:ext cx="41148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8334" y="6381750"/>
            <a:ext cx="1469231" cy="52388"/>
          </a:xfrm>
          <a:prstGeom prst="rect">
            <a:avLst/>
          </a:prstGeom>
          <a:solidFill>
            <a:srgbClr val="F7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485904" y="6381750"/>
            <a:ext cx="1469231" cy="52388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2980135" y="6381750"/>
            <a:ext cx="734616" cy="5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738562" y="6381750"/>
            <a:ext cx="367904" cy="5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49" y="6216523"/>
            <a:ext cx="1906380" cy="3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74306" indent="-274306" algn="l" defTabSz="914354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31484" indent="-274306" algn="l" defTabSz="914354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4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838" indent="-274306" algn="l" defTabSz="914354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5"/>
        </a:buBlip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580" indent="-182870" algn="l" defTabSz="914354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5341" y="633046"/>
            <a:ext cx="7484080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341" y="1825629"/>
            <a:ext cx="7484080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84" y="6497329"/>
            <a:ext cx="690197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8335" y="6381750"/>
            <a:ext cx="41148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7826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74306" indent="-274306" algn="l" defTabSz="914354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31484" indent="-274306" algn="l" defTabSz="914354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838" indent="-274306" algn="l" defTabSz="914354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6"/>
        </a:buBlip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580" indent="-182870" algn="l" defTabSz="914354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441" y="633046"/>
            <a:ext cx="3284088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441" y="1825629"/>
            <a:ext cx="3284088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84" y="6497329"/>
            <a:ext cx="690197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041" y="6216423"/>
            <a:ext cx="1905488" cy="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2" r:id="rId4"/>
    <p:sldLayoutId id="214748369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06" indent="-274306" algn="l" defTabSz="914354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9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484" indent="-274306" algn="l" defTabSz="914354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838" indent="-274306" algn="l" defTabSz="914354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2"/>
        </a:buBlip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580" indent="-182870" algn="l" defTabSz="914354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3124" y="2139"/>
            <a:ext cx="4972177" cy="68537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065" y="633046"/>
            <a:ext cx="3703320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1065" y="1825629"/>
            <a:ext cx="3703320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84" y="6497329"/>
            <a:ext cx="690197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00" y="6380970"/>
            <a:ext cx="41148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849" y="6229196"/>
            <a:ext cx="1926536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7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9" r:id="rId3"/>
    <p:sldLayoutId id="2147483681" r:id="rId4"/>
    <p:sldLayoutId id="2147483683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06" indent="-274306" algn="l" defTabSz="914354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0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484" indent="-274306" algn="l" defTabSz="914354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2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838" indent="-274306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580" indent="-18287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Linda.Parlette@cdhd.wa.gov" TargetMode="External"/><Relationship Id="rId3" Type="http://schemas.openxmlformats.org/officeDocument/2006/relationships/hyperlink" Target="mailto:alison@betterhealthtogether.org" TargetMode="External"/><Relationship Id="rId7" Type="http://schemas.openxmlformats.org/officeDocument/2006/relationships/hyperlink" Target="mailto:smclaughlin@healthierhere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moser@greatercolumbiaach.org" TargetMode="External"/><Relationship Id="rId11" Type="http://schemas.openxmlformats.org/officeDocument/2006/relationships/hyperlink" Target="mailto:eric.scott@southwestach.org" TargetMode="External"/><Relationship Id="rId5" Type="http://schemas.openxmlformats.org/officeDocument/2006/relationships/hyperlink" Target="mailto:alisha@elevatehealth.org" TargetMode="External"/><Relationship Id="rId10" Type="http://schemas.openxmlformats.org/officeDocument/2006/relationships/hyperlink" Target="mailto:celeste@olympicch.org" TargetMode="External"/><Relationship Id="rId4" Type="http://schemas.openxmlformats.org/officeDocument/2006/relationships/hyperlink" Target="mailto:clarkj@crhn.org" TargetMode="External"/><Relationship Id="rId9" Type="http://schemas.openxmlformats.org/officeDocument/2006/relationships/hyperlink" Target="mailto:liz@northsoundach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arnis@hca.wa.gov" TargetMode="External"/><Relationship Id="rId2" Type="http://schemas.openxmlformats.org/officeDocument/2006/relationships/hyperlink" Target="https://www.hca.wa.gov/about-hca/medicaid-transformation-project-mtp/initiative-1-transformation-through-achs-and-ihcp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8509" y="2152091"/>
            <a:ext cx="5610524" cy="2443401"/>
          </a:xfrm>
        </p:spPr>
        <p:txBody>
          <a:bodyPr>
            <a:normAutofit fontScale="90000"/>
          </a:bodyPr>
          <a:lstStyle/>
          <a:p>
            <a:r>
              <a:rPr lang="en-US" sz="5400" dirty="0" err="1"/>
              <a:t>EcSA</a:t>
            </a:r>
            <a:r>
              <a:rPr lang="en-US" sz="5400" dirty="0"/>
              <a:t> Group Planning Session 1</a:t>
            </a:r>
            <a:br>
              <a:rPr lang="en-US" sz="5400" dirty="0"/>
            </a:br>
            <a:r>
              <a:rPr lang="en-US" sz="3200" dirty="0"/>
              <a:t>April 28, 2021</a:t>
            </a:r>
            <a:br>
              <a:rPr lang="en-US" sz="5400" dirty="0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618509" y="4769707"/>
            <a:ext cx="5610524" cy="1161535"/>
          </a:xfrm>
        </p:spPr>
        <p:txBody>
          <a:bodyPr/>
          <a:lstStyle/>
          <a:p>
            <a:r>
              <a:rPr lang="en-US" dirty="0"/>
              <a:t>Washington State</a:t>
            </a:r>
          </a:p>
          <a:p>
            <a:r>
              <a:rPr lang="en-US" dirty="0"/>
              <a:t>Accountable Communities of Health</a:t>
            </a:r>
          </a:p>
        </p:txBody>
      </p:sp>
    </p:spTree>
    <p:extLst>
      <p:ext uri="{BB962C8B-B14F-4D97-AF65-F5344CB8AC3E}">
        <p14:creationId xmlns:p14="http://schemas.microsoft.com/office/powerpoint/2010/main" val="145920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Washington’s Accountable Communities of Health (ACH)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182" y="2242877"/>
            <a:ext cx="4665175" cy="3383255"/>
          </a:xfrm>
        </p:spPr>
        <p:txBody>
          <a:bodyPr>
            <a:normAutofit/>
          </a:bodyPr>
          <a:lstStyle/>
          <a:p>
            <a:r>
              <a:rPr lang="en-US" dirty="0"/>
              <a:t>Regional organizations </a:t>
            </a:r>
            <a:br>
              <a:rPr lang="en-US" dirty="0"/>
            </a:br>
            <a:r>
              <a:rPr lang="en-US" dirty="0"/>
              <a:t>that improve health with community partners:</a:t>
            </a:r>
          </a:p>
          <a:p>
            <a:pPr lvl="1"/>
            <a:r>
              <a:rPr lang="en-US" dirty="0"/>
              <a:t>Convene activities that improve </a:t>
            </a:r>
            <a:br>
              <a:rPr lang="en-US" dirty="0"/>
            </a:br>
            <a:r>
              <a:rPr lang="en-US" dirty="0"/>
              <a:t>population health outcomes</a:t>
            </a:r>
          </a:p>
          <a:p>
            <a:pPr lvl="1"/>
            <a:r>
              <a:rPr lang="en-US" dirty="0"/>
              <a:t>Support health equity and marginalized groups</a:t>
            </a:r>
          </a:p>
          <a:p>
            <a:pPr lvl="1"/>
            <a:r>
              <a:rPr lang="en-US" dirty="0"/>
              <a:t>Deliver on infrastructure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27340" y="2367387"/>
            <a:ext cx="4180503" cy="2951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549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/>
              <a:t>ACH Leadership</a:t>
            </a:r>
            <a:r>
              <a:rPr lang="en-US" dirty="0"/>
              <a:t>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87" y="2144486"/>
            <a:ext cx="7466988" cy="3935416"/>
          </a:xfrm>
        </p:spPr>
        <p:txBody>
          <a:bodyPr/>
          <a:lstStyle/>
          <a:p>
            <a:pPr lvl="0"/>
            <a:r>
              <a:rPr lang="en-US" sz="1600" dirty="0"/>
              <a:t>Alison Poulsen, </a:t>
            </a:r>
            <a:r>
              <a:rPr lang="en-US" sz="1600" dirty="0">
                <a:hlinkClick r:id="rId3"/>
              </a:rPr>
              <a:t>alison@betterhealthtogether.org</a:t>
            </a:r>
            <a:r>
              <a:rPr lang="en-US" sz="1600" dirty="0"/>
              <a:t> - Better Health Together</a:t>
            </a:r>
          </a:p>
          <a:p>
            <a:r>
              <a:rPr lang="en-US" sz="1600" dirty="0"/>
              <a:t>Jean Clark, </a:t>
            </a:r>
            <a:r>
              <a:rPr lang="en-US" sz="1600" dirty="0">
                <a:hlinkClick r:id="rId4"/>
              </a:rPr>
              <a:t>clarkj@crhn.org</a:t>
            </a:r>
            <a:r>
              <a:rPr lang="en-US" sz="1600" dirty="0"/>
              <a:t> – Cascade Pacific Action Alliance</a:t>
            </a:r>
          </a:p>
          <a:p>
            <a:r>
              <a:rPr lang="en-US" sz="1600" dirty="0"/>
              <a:t>Alisha Fehrenbacher, </a:t>
            </a:r>
            <a:r>
              <a:rPr lang="en-US" sz="1600" dirty="0">
                <a:hlinkClick r:id="rId5"/>
              </a:rPr>
              <a:t>alisha@elevatehealth.org</a:t>
            </a:r>
            <a:r>
              <a:rPr lang="en-US" sz="1600" dirty="0"/>
              <a:t> - Elevate Health</a:t>
            </a:r>
          </a:p>
          <a:p>
            <a:r>
              <a:rPr lang="en-US" sz="1600" dirty="0"/>
              <a:t>Carol Moser, </a:t>
            </a:r>
            <a:r>
              <a:rPr lang="en-US" sz="1600" dirty="0">
                <a:hlinkClick r:id="rId6"/>
              </a:rPr>
              <a:t>cmoser@greatercolumbiaach.org</a:t>
            </a:r>
            <a:r>
              <a:rPr lang="en-US" sz="1600" dirty="0"/>
              <a:t> - Greater Columbia ACH</a:t>
            </a:r>
          </a:p>
          <a:p>
            <a:r>
              <a:rPr lang="en-US" sz="1600" dirty="0"/>
              <a:t>Susan McLaughlin, </a:t>
            </a:r>
            <a:r>
              <a:rPr lang="en-US" sz="1600" dirty="0">
                <a:hlinkClick r:id="rId7"/>
              </a:rPr>
              <a:t>smclaughlin@healthierhere.org</a:t>
            </a:r>
            <a:r>
              <a:rPr lang="en-US" sz="1600" dirty="0"/>
              <a:t> - HealthierHere</a:t>
            </a:r>
          </a:p>
          <a:p>
            <a:r>
              <a:rPr lang="en-US" sz="1600" dirty="0"/>
              <a:t>Linda Parlette, </a:t>
            </a:r>
            <a:r>
              <a:rPr lang="en-US" sz="1600" dirty="0">
                <a:hlinkClick r:id="rId8"/>
              </a:rPr>
              <a:t>Linda.Parlette@cdhd.wa.gov</a:t>
            </a:r>
            <a:r>
              <a:rPr lang="en-US" sz="1600" dirty="0"/>
              <a:t> - </a:t>
            </a:r>
            <a:r>
              <a:rPr lang="en-US" sz="1600"/>
              <a:t>North Central </a:t>
            </a:r>
            <a:r>
              <a:rPr lang="en-US" sz="1600" dirty="0"/>
              <a:t>ACH</a:t>
            </a:r>
          </a:p>
          <a:p>
            <a:r>
              <a:rPr lang="en-US" sz="1600" dirty="0"/>
              <a:t>Liz Baxter, </a:t>
            </a:r>
            <a:r>
              <a:rPr lang="en-US" sz="1600" dirty="0">
                <a:hlinkClick r:id="rId9"/>
              </a:rPr>
              <a:t>liz@northsoundach.org</a:t>
            </a:r>
            <a:r>
              <a:rPr lang="en-US" sz="1600" dirty="0"/>
              <a:t> - North Sound ACH</a:t>
            </a:r>
          </a:p>
          <a:p>
            <a:r>
              <a:rPr lang="en-US" sz="1600" dirty="0"/>
              <a:t>Celeste Schoenthaler, </a:t>
            </a:r>
            <a:r>
              <a:rPr lang="en-US" sz="1600" dirty="0">
                <a:hlinkClick r:id="rId10"/>
              </a:rPr>
              <a:t>celeste@olympicch.org</a:t>
            </a:r>
            <a:r>
              <a:rPr lang="en-US" sz="1600" dirty="0"/>
              <a:t> - Olympic Community Health</a:t>
            </a:r>
          </a:p>
          <a:p>
            <a:r>
              <a:rPr lang="en-US" sz="1600" dirty="0"/>
              <a:t>Eric McNair Scott, </a:t>
            </a:r>
            <a:r>
              <a:rPr lang="en-US" sz="1600" dirty="0">
                <a:hlinkClick r:id="rId11"/>
              </a:rPr>
              <a:t>eric.scott@southwestach.org</a:t>
            </a:r>
            <a:r>
              <a:rPr lang="en-US" sz="1600" dirty="0"/>
              <a:t> - Southwest WA Accountable Community of Health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217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Pandemic: ACH Response</a:t>
            </a:r>
            <a:r>
              <a:rPr lang="en-US" dirty="0"/>
              <a:t>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 Telehealth</a:t>
            </a:r>
          </a:p>
          <a:p>
            <a:pPr lvl="0"/>
            <a:endParaRPr lang="en-US" sz="3600" dirty="0"/>
          </a:p>
          <a:p>
            <a:r>
              <a:rPr lang="en-US" sz="3600" dirty="0"/>
              <a:t> Food</a:t>
            </a:r>
          </a:p>
          <a:p>
            <a:endParaRPr lang="en-US" sz="3600" dirty="0"/>
          </a:p>
          <a:p>
            <a:r>
              <a:rPr lang="en-US" sz="3600" dirty="0"/>
              <a:t> Masks</a:t>
            </a:r>
          </a:p>
        </p:txBody>
      </p:sp>
    </p:spTree>
    <p:extLst>
      <p:ext uri="{BB962C8B-B14F-4D97-AF65-F5344CB8AC3E}">
        <p14:creationId xmlns:p14="http://schemas.microsoft.com/office/powerpoint/2010/main" val="236213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Traditional: ACH Results</a:t>
            </a:r>
            <a:r>
              <a:rPr lang="en-US" dirty="0"/>
              <a:t>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200" dirty="0"/>
              <a:t>Opioid crisis response</a:t>
            </a:r>
          </a:p>
          <a:p>
            <a:endParaRPr lang="en-US" sz="3200" dirty="0"/>
          </a:p>
          <a:p>
            <a:pPr lvl="0"/>
            <a:r>
              <a:rPr lang="en-US" sz="3200" dirty="0"/>
              <a:t> Whole person care implementation</a:t>
            </a:r>
          </a:p>
          <a:p>
            <a:pPr lvl="0"/>
            <a:endParaRPr lang="en-US" sz="3200" dirty="0"/>
          </a:p>
          <a:p>
            <a:r>
              <a:rPr lang="en-US" sz="3200" dirty="0"/>
              <a:t> Workforce development, diversion from emergency room, community-based care coordination…list goes on.</a:t>
            </a:r>
          </a:p>
        </p:txBody>
      </p:sp>
    </p:spTree>
    <p:extLst>
      <p:ext uri="{BB962C8B-B14F-4D97-AF65-F5344CB8AC3E}">
        <p14:creationId xmlns:p14="http://schemas.microsoft.com/office/powerpoint/2010/main" val="106409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Opportunity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</a:t>
            </a:r>
          </a:p>
          <a:p>
            <a:endParaRPr lang="en-US" sz="3200" dirty="0"/>
          </a:p>
          <a:p>
            <a:pPr marL="0" lvl="0" indent="0" algn="ctr">
              <a:buNone/>
            </a:pPr>
            <a:r>
              <a:rPr lang="en-US" sz="3200" dirty="0"/>
              <a:t> </a:t>
            </a:r>
            <a:r>
              <a:rPr lang="en-US" sz="3600" dirty="0"/>
              <a:t>Community Information Exchange</a:t>
            </a:r>
          </a:p>
          <a:p>
            <a:pPr lvl="0"/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37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Discussion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5666874" cy="37338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More Information: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  <a:hlinkClick r:id="rId2"/>
              </a:rPr>
              <a:t>https://www.hca.wa.gov/ach</a:t>
            </a:r>
            <a:endParaRPr lang="en-US" altLang="en-US" dirty="0">
              <a:solidFill>
                <a:srgbClr val="10253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Michael Arnis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Deputy Policy Director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Washington State Health Care Authority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10253F"/>
                </a:solidFill>
                <a:hlinkClick r:id="rId3"/>
              </a:rPr>
              <a:t>michael.arnis</a:t>
            </a:r>
            <a:r>
              <a:rPr lang="en-US" altLang="en-US" sz="2400" dirty="0">
                <a:solidFill>
                  <a:srgbClr val="10253F"/>
                </a:solidFill>
                <a:hlinkClick r:id="rId3"/>
              </a:rPr>
              <a:t>@hca.wa.gov</a:t>
            </a:r>
            <a:endParaRPr lang="en-US" altLang="en-US" sz="2400" dirty="0">
              <a:solidFill>
                <a:srgbClr val="10253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D8D8D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FAC29E2-A468-4121-8195-7769AB3168E7}" type="slidenum">
              <a:rPr lang="en-US" altLang="en-US" smtClean="0"/>
              <a:pPr eaLnBrk="1" hangingPunct="1"/>
              <a:t>7</a:t>
            </a:fld>
            <a:endParaRPr lang="en-US" altLang="en-US">
              <a:solidFill>
                <a:srgbClr val="8D8D8D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10425</TotalTime>
  <Words>304</Words>
  <Application>Microsoft Office PowerPoint</Application>
  <PresentationFormat>On-screen Show (4:3)</PresentationFormat>
  <Paragraphs>58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Lucida Sans Unicode</vt:lpstr>
      <vt:lpstr>Segoe UI</vt:lpstr>
      <vt:lpstr>Segoe UI Semibold</vt:lpstr>
      <vt:lpstr>Office Theme</vt:lpstr>
      <vt:lpstr>3_Office Theme</vt:lpstr>
      <vt:lpstr>4_Office Theme</vt:lpstr>
      <vt:lpstr>2_Office Theme</vt:lpstr>
      <vt:lpstr>1_Office Theme</vt:lpstr>
      <vt:lpstr>EcSA Group Planning Session 1 April 28, 2021 </vt:lpstr>
      <vt:lpstr>Washington’s Accountable Communities of Health (ACH)</vt:lpstr>
      <vt:lpstr>ACH Leadership  </vt:lpstr>
      <vt:lpstr>Pandemic: ACH Response  </vt:lpstr>
      <vt:lpstr>Traditional: ACH Results  </vt:lpstr>
      <vt:lpstr>Opportunity </vt:lpstr>
      <vt:lpstr>Discussion</vt:lpstr>
    </vt:vector>
  </TitlesOfParts>
  <Company>WA State Health Care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Grigg, Brenda E (HCA)</dc:creator>
  <cp:lastModifiedBy>Beckler, Judy (HCA)</cp:lastModifiedBy>
  <cp:revision>115</cp:revision>
  <dcterms:created xsi:type="dcterms:W3CDTF">2018-03-14T18:03:33Z</dcterms:created>
  <dcterms:modified xsi:type="dcterms:W3CDTF">2021-04-29T16:14:35Z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2021-04-28T03:02:56Z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2b8c0590-291e-4c1c-9cb5-9d7909acd5b6</vt:lpwstr>
  </property>
  <property fmtid="{D5CDD505-2E9C-101B-9397-08002B2CF9AE}" pid="8" name="MSIP_Label_1520fa42-cf58-4c22-8b93-58cf1d3bd1cb_ContentBits">
    <vt:lpwstr>0</vt:lpwstr>
  </property>
</Properties>
</file>