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70" r:id="rId6"/>
    <p:sldId id="266" r:id="rId7"/>
    <p:sldId id="267" r:id="rId8"/>
    <p:sldId id="269" r:id="rId9"/>
    <p:sldId id="268" r:id="rId10"/>
    <p:sldId id="273" r:id="rId11"/>
    <p:sldId id="271" r:id="rId12"/>
    <p:sldId id="274" r:id="rId13"/>
    <p:sldId id="272" r:id="rId14"/>
    <p:sldId id="260" r:id="rId15"/>
  </p:sldIdLst>
  <p:sldSz cx="12192000" cy="6858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Abril Fatface" panose="020B0604020202020204" charset="0"/>
      <p:regular r:id="rId20"/>
    </p:embeddedFont>
    <p:embeddedFont>
      <p:font typeface="Roboto Condensed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00000000000000000" pitchFamily="2" charset="0"/>
      <p:bold r:id="rId25"/>
      <p:boldItalic r:id="rId26"/>
    </p:embeddedFont>
    <p:embeddedFont>
      <p:font typeface="Roboto Light" panose="020B060402020202020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.wa.lcl\home\marporr103\BoSCoC2020byCo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2020 Washington State CoC Award</a:t>
            </a:r>
          </a:p>
        </c:rich>
      </c:tx>
      <c:layout>
        <c:manualLayout>
          <c:xMode val="edge"/>
          <c:yMode val="edge"/>
          <c:x val="0.30072732237950023"/>
          <c:y val="2.6727758686521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12580219380092"/>
          <c:y val="0.14161893852615501"/>
          <c:w val="0.83075281052296213"/>
          <c:h val="0.6248694428660335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 Award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63C-400E-A712-421CD8E68D2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63C-400E-A712-421CD8E68D2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63C-400E-A712-421CD8E68D2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63C-400E-A712-421CD8E68D2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63C-400E-A712-421CD8E68D2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63C-400E-A712-421CD8E68D26}"/>
              </c:ext>
            </c:extLst>
          </c:dPt>
          <c:cat>
            <c:strRef>
              <c:f>Sheet1!$A$2:$A$8</c:f>
              <c:strCache>
                <c:ptCount val="6"/>
                <c:pt idx="0">
                  <c:v>Seattle/King Co. CoC</c:v>
                </c:pt>
                <c:pt idx="1">
                  <c:v>Everett/ Snohomish Co. CoC </c:v>
                </c:pt>
                <c:pt idx="2">
                  <c:v>Washington Balance of State CoC </c:v>
                </c:pt>
                <c:pt idx="3">
                  <c:v>Spokane City &amp; Co. CoC</c:v>
                </c:pt>
                <c:pt idx="4">
                  <c:v>Tacoma, Lakewood/Pierce Co. CoC </c:v>
                </c:pt>
                <c:pt idx="5">
                  <c:v>Vancouver/Clark Co</c:v>
                </c:pt>
              </c:strCache>
            </c:strRef>
          </c:cat>
          <c:val>
            <c:numRef>
              <c:f>Sheet1!$B$2:$B$8</c:f>
              <c:numCache>
                <c:formatCode>_("$"* #,##0.00_);_("$"* \(#,##0.00\);_("$"* "-"??_);_(@_)</c:formatCode>
                <c:ptCount val="6"/>
                <c:pt idx="0">
                  <c:v>50009087</c:v>
                </c:pt>
                <c:pt idx="1">
                  <c:v>12090119</c:v>
                </c:pt>
                <c:pt idx="2">
                  <c:v>11919013</c:v>
                </c:pt>
                <c:pt idx="3">
                  <c:v>4148698</c:v>
                </c:pt>
                <c:pt idx="4">
                  <c:v>4106168</c:v>
                </c:pt>
                <c:pt idx="5">
                  <c:v>2143099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3C-400E-A712-421CD8E68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gapDepth val="161"/>
        <c:shape val="box"/>
        <c:axId val="1695634447"/>
        <c:axId val="1695627791"/>
        <c:axId val="0"/>
      </c:bar3DChart>
      <c:catAx>
        <c:axId val="169563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627791"/>
        <c:crosses val="autoZero"/>
        <c:auto val="1"/>
        <c:lblAlgn val="ctr"/>
        <c:lblOffset val="100"/>
        <c:noMultiLvlLbl val="0"/>
      </c:catAx>
      <c:valAx>
        <c:axId val="169562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6344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erce.wa.gov/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hyperlink" Target="https://twitter.com/WaStateCommerc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893804" TargetMode="External"/><Relationship Id="rId5" Type="http://schemas.openxmlformats.org/officeDocument/2006/relationships/image" Target="../media/image11.emf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erce.wa.gov/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hyperlink" Target="https://twitter.com/WaStateCommerc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893804" TargetMode="External"/><Relationship Id="rId5" Type="http://schemas.openxmlformats.org/officeDocument/2006/relationships/image" Target="../media/image11.emf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 flipV="1">
            <a:off x="8229600" y="-2"/>
            <a:ext cx="3505200" cy="68580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5187893"/>
            <a:ext cx="643001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5562027"/>
            <a:ext cx="6430010" cy="3434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6091578"/>
            <a:ext cx="643001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XX/XX/2019 (date goes here)</a:t>
            </a:r>
          </a:p>
        </p:txBody>
      </p: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9050" y="805225"/>
            <a:ext cx="2146300" cy="2523273"/>
          </a:xfrm>
          <a:prstGeom prst="rect">
            <a:avLst/>
          </a:prstGeom>
        </p:spPr>
      </p:pic>
      <p:cxnSp>
        <p:nvCxnSpPr>
          <p:cNvPr id="48" name="Straight Connector 47"/>
          <p:cNvCxnSpPr/>
          <p:nvPr userDrawn="1"/>
        </p:nvCxnSpPr>
        <p:spPr>
          <a:xfrm>
            <a:off x="574675" y="5065599"/>
            <a:ext cx="1885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88950" y="454090"/>
            <a:ext cx="6971030" cy="347021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4056798"/>
            <a:ext cx="6971030" cy="8865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Click to add subtitle (28)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9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69650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00205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11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5345815"/>
            <a:ext cx="3766093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5651471"/>
            <a:ext cx="3766094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pic>
        <p:nvPicPr>
          <p:cNvPr id="15" name="Picture 1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31041" y="2707495"/>
            <a:ext cx="286875" cy="290000"/>
          </a:xfrm>
          <a:prstGeom prst="rect">
            <a:avLst/>
          </a:prstGeom>
        </p:spPr>
      </p:pic>
      <p:pic>
        <p:nvPicPr>
          <p:cNvPr id="16" name="Picture 15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90620" y="2707495"/>
            <a:ext cx="286875" cy="290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1463" y="2707495"/>
            <a:ext cx="277313" cy="290000"/>
          </a:xfrm>
          <a:prstGeom prst="rect">
            <a:avLst/>
          </a:prstGeom>
        </p:spPr>
      </p:pic>
      <p:sp>
        <p:nvSpPr>
          <p:cNvPr id="18" name="TextBox 17">
            <a:hlinkClick r:id="rId8"/>
          </p:cNvPr>
          <p:cNvSpPr txBox="1"/>
          <p:nvPr userDrawn="1"/>
        </p:nvSpPr>
        <p:spPr>
          <a:xfrm>
            <a:off x="7282678" y="2707508"/>
            <a:ext cx="21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www.commerce.wa.gov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671896"/>
            <a:ext cx="12192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82678" y="929634"/>
            <a:ext cx="3666098" cy="105477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720286" y="1026608"/>
            <a:ext cx="5717836" cy="347021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Thank you or other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4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31041" y="2707495"/>
            <a:ext cx="286875" cy="290000"/>
          </a:xfrm>
          <a:prstGeom prst="rect">
            <a:avLst/>
          </a:prstGeom>
        </p:spPr>
      </p:pic>
      <p:pic>
        <p:nvPicPr>
          <p:cNvPr id="16" name="Picture 15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90620" y="2707495"/>
            <a:ext cx="286875" cy="290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1463" y="2707495"/>
            <a:ext cx="277313" cy="290000"/>
          </a:xfrm>
          <a:prstGeom prst="rect">
            <a:avLst/>
          </a:prstGeom>
        </p:spPr>
      </p:pic>
      <p:sp>
        <p:nvSpPr>
          <p:cNvPr id="18" name="TextBox 17">
            <a:hlinkClick r:id="rId8"/>
          </p:cNvPr>
          <p:cNvSpPr txBox="1"/>
          <p:nvPr userDrawn="1"/>
        </p:nvSpPr>
        <p:spPr>
          <a:xfrm>
            <a:off x="7282678" y="2707508"/>
            <a:ext cx="21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www.commerce.wa.gov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671896"/>
            <a:ext cx="12192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82678" y="929634"/>
            <a:ext cx="3666098" cy="1054771"/>
          </a:xfrm>
          <a:prstGeom prst="rect">
            <a:avLst/>
          </a:prstGeom>
        </p:spPr>
      </p:pic>
      <p:sp>
        <p:nvSpPr>
          <p:cNvPr id="29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733497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2039051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1" y="2358397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2688464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385365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3690919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4034676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31850" y="4340332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831850" y="504101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40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34656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831851" y="5690325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995981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>
          <a:xfrm>
            <a:off x="720286" y="477153"/>
            <a:ext cx="5717836" cy="1065164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ngthening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454" y="2470903"/>
            <a:ext cx="1322250" cy="5468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28178" y="5344934"/>
            <a:ext cx="221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Crime Victims &amp; Public Safety 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4443" y="1962669"/>
            <a:ext cx="883650" cy="10550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499077" y="3171099"/>
            <a:ext cx="224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Business Assistance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45974" y="5344934"/>
            <a:ext cx="13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Planning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7669" y="3171099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Infrastructure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71920" y="5344934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Community Facilities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5823" y="3171099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Housing</a:t>
            </a:r>
          </a:p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homelessness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52082" y="3171099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</a:rPr>
              <a:t>ENERGY</a:t>
            </a:r>
            <a:endParaRPr lang="en-US" sz="1800" b="1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121747" y="5344934"/>
            <a:ext cx="221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Community Services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857" y="4199824"/>
            <a:ext cx="1161000" cy="945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67660" y="4174091"/>
            <a:ext cx="1651200" cy="971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67420" y="1821136"/>
            <a:ext cx="1109400" cy="1196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23258" y="2039869"/>
            <a:ext cx="715950" cy="9778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14585" y="4251291"/>
            <a:ext cx="844950" cy="8942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91058" y="4141924"/>
            <a:ext cx="1180350" cy="10036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838200" y="750877"/>
            <a:ext cx="7156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strengthen</a:t>
            </a:r>
            <a:r>
              <a:rPr lang="en-US" sz="4400" baseline="0" dirty="0" smtClean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communities</a:t>
            </a:r>
            <a:endParaRPr lang="en-US" sz="4400" dirty="0">
              <a:solidFill>
                <a:schemeClr val="accent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7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247899"/>
            <a:ext cx="10515600" cy="231457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subheading goes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316702"/>
            <a:ext cx="12192000" cy="541298"/>
            <a:chOff x="0" y="6321028"/>
            <a:chExt cx="12192000" cy="541298"/>
          </a:xfrm>
        </p:grpSpPr>
        <p:sp>
          <p:nvSpPr>
            <p:cNvPr id="18" name="Rectangle 1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5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7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47294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810768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70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316702"/>
            <a:ext cx="12192000" cy="541298"/>
            <a:chOff x="0" y="6321028"/>
            <a:chExt cx="12192000" cy="541298"/>
          </a:xfrm>
        </p:grpSpPr>
        <p:sp>
          <p:nvSpPr>
            <p:cNvPr id="8" name="Rectangle 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52475" y="6493524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440264" y="6461625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9" r:id="rId6"/>
    <p:sldLayoutId id="2147483767" r:id="rId7"/>
    <p:sldLayoutId id="2147483768" r:id="rId8"/>
    <p:sldLayoutId id="2147483770" r:id="rId9"/>
    <p:sldLayoutId id="2147483771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ark.porter@commerce.wa.gov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Mark Porter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CoC</a:t>
            </a:r>
            <a:r>
              <a:rPr lang="en-US" dirty="0" smtClean="0"/>
              <a:t> Program Manager, Collaborative applicant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April 2021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State Continuum of Care (</a:t>
            </a:r>
            <a:r>
              <a:rPr lang="en-US" dirty="0" err="1" smtClean="0"/>
              <a:t>CoC</a:t>
            </a:r>
            <a:r>
              <a:rPr lang="en-US" dirty="0" smtClean="0"/>
              <a:t>) Balance of State (</a:t>
            </a:r>
            <a:r>
              <a:rPr lang="en-US" dirty="0" err="1" smtClean="0"/>
              <a:t>BoS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Brief Explainer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39" y="3953650"/>
            <a:ext cx="2307255" cy="123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Because you endured the last chart -- here </a:t>
            </a:r>
            <a:r>
              <a:rPr lang="en-US" dirty="0" smtClean="0"/>
              <a:t>is the greatest flow chart!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99" y="1608405"/>
            <a:ext cx="6216281" cy="4530510"/>
          </a:xfrm>
        </p:spPr>
      </p:pic>
    </p:spTree>
    <p:extLst>
      <p:ext uri="{BB962C8B-B14F-4D97-AF65-F5344CB8AC3E}">
        <p14:creationId xmlns:p14="http://schemas.microsoft.com/office/powerpoint/2010/main" val="31294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OK, what does this have to do with jobs?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NOFA!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7143"/>
            <a:ext cx="10796087" cy="3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OK, what does this have to do with jobs?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NOFA!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77" y="2306139"/>
            <a:ext cx="8060807" cy="387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better we do on the annual NOFA…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more money we get to help those in need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have given John a contact list and he can send it out with meeting notes – it is just a list of people who can probably help you or connect you to right folks.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email me at </a:t>
            </a:r>
            <a:r>
              <a:rPr lang="en-US" dirty="0" smtClean="0">
                <a:hlinkClick r:id="rId2"/>
              </a:rPr>
              <a:t>mark.porter@commerce.wa.gov</a:t>
            </a:r>
            <a:r>
              <a:rPr lang="en-US" dirty="0" smtClean="0"/>
              <a:t> if you don’t have a good contact in your community for homeless or housing </a:t>
            </a:r>
            <a:r>
              <a:rPr lang="en-US" dirty="0" smtClean="0"/>
              <a:t>(usually a community action agency)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Mark Porter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Program Manager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Mark.porter@commerce.wa.gov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360-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4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3211"/>
            <a:ext cx="10515600" cy="1132115"/>
          </a:xfrm>
        </p:spPr>
        <p:txBody>
          <a:bodyPr/>
          <a:lstStyle/>
          <a:p>
            <a:r>
              <a:rPr lang="en-US" dirty="0" smtClean="0"/>
              <a:t>Slide Deck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175657"/>
            <a:ext cx="10515600" cy="49139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What is the Continuum of Care (</a:t>
            </a:r>
            <a:r>
              <a:rPr lang="en-US" sz="2800" dirty="0" err="1" smtClean="0"/>
              <a:t>CoC</a:t>
            </a:r>
            <a:r>
              <a:rPr lang="en-US" sz="28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Where are Washington State </a:t>
            </a:r>
            <a:r>
              <a:rPr lang="en-US" sz="2800" dirty="0" err="1" smtClean="0"/>
              <a:t>CoC’s</a:t>
            </a:r>
            <a:r>
              <a:rPr lang="en-US" sz="28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What Do We Do? (Commerce and Steering Committee)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Funding Across the State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CoC</a:t>
            </a:r>
            <a:r>
              <a:rPr lang="en-US" sz="2800" dirty="0" smtClean="0"/>
              <a:t> Annual HUD Competition Facts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What kinds of Housing is Provided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And…..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How does All of this Intersect with Job Creation and Retention?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Continuum of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Continuum’s of Care (</a:t>
            </a:r>
            <a:r>
              <a:rPr lang="en-US" dirty="0" err="1" smtClean="0"/>
              <a:t>CoCs</a:t>
            </a:r>
            <a:r>
              <a:rPr lang="en-US" dirty="0" smtClean="0"/>
              <a:t>) are coalitions of organizations </a:t>
            </a:r>
            <a:r>
              <a:rPr lang="en-US" dirty="0" err="1" smtClean="0"/>
              <a:t>dedi</a:t>
            </a:r>
            <a:r>
              <a:rPr lang="en-US" dirty="0" smtClean="0"/>
              <a:t> </a:t>
            </a:r>
            <a:r>
              <a:rPr lang="en-US" dirty="0" err="1" smtClean="0"/>
              <a:t>cated</a:t>
            </a:r>
            <a:r>
              <a:rPr lang="en-US" dirty="0" smtClean="0"/>
              <a:t> to ending homelessness.</a:t>
            </a:r>
          </a:p>
          <a:p>
            <a:r>
              <a:rPr lang="en-US" dirty="0" smtClean="0"/>
              <a:t>There are 6 </a:t>
            </a:r>
            <a:r>
              <a:rPr lang="en-US" dirty="0" err="1" smtClean="0"/>
              <a:t>CoCs</a:t>
            </a:r>
            <a:r>
              <a:rPr lang="en-US" dirty="0" smtClean="0"/>
              <a:t> in Washington State – and over 400 </a:t>
            </a:r>
            <a:r>
              <a:rPr lang="en-US" dirty="0" err="1" smtClean="0"/>
              <a:t>CoCs</a:t>
            </a:r>
            <a:r>
              <a:rPr lang="en-US" dirty="0" smtClean="0"/>
              <a:t> across the U.S. and its territories. (17,800 state folks helped annually)</a:t>
            </a:r>
          </a:p>
          <a:p>
            <a:r>
              <a:rPr lang="en-US" dirty="0" smtClean="0"/>
              <a:t>The Department of Commerce is the Collaborative Applicant for the Washington Balance of State Continuum of Care (</a:t>
            </a: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CoC</a:t>
            </a:r>
            <a:r>
              <a:rPr lang="en-US" dirty="0" smtClean="0"/>
              <a:t>). The </a:t>
            </a: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CoC’s</a:t>
            </a:r>
            <a:r>
              <a:rPr lang="en-US" dirty="0" smtClean="0"/>
              <a:t> 34 small and medium-sized counties receive about </a:t>
            </a:r>
            <a:r>
              <a:rPr lang="en-US" u="sng" dirty="0" smtClean="0"/>
              <a:t>$12 million </a:t>
            </a:r>
            <a:r>
              <a:rPr lang="en-US" dirty="0" smtClean="0"/>
              <a:t>annually for almost 60 permanent and temporary housing projects funded by HUD.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Kinds of </a:t>
            </a: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CoC</a:t>
            </a:r>
            <a:r>
              <a:rPr lang="en-US" dirty="0" smtClean="0"/>
              <a:t> Services/Housing?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Permanent Supportive Housing (PSH) – </a:t>
            </a:r>
            <a:r>
              <a:rPr lang="en-US" sz="2000" dirty="0" smtClean="0"/>
              <a:t>Community-based housing without a designated length of stay for persons with disabilities.</a:t>
            </a:r>
          </a:p>
          <a:p>
            <a:pPr marL="0" indent="0">
              <a:buNone/>
            </a:pPr>
            <a:r>
              <a:rPr lang="en-US" dirty="0" smtClean="0"/>
              <a:t>Rapid Re-Housing – </a:t>
            </a:r>
            <a:r>
              <a:rPr lang="en-US" sz="2000" dirty="0" smtClean="0"/>
              <a:t>Emphasizes housing search and relocation services and short and medium term rental assistance to move homeless persons and families into permanent housing.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Transitional Housing –</a:t>
            </a:r>
            <a:r>
              <a:rPr lang="en-US" sz="2000" dirty="0" smtClean="0"/>
              <a:t> Designed to help homeless persons and families with interim stability and support to move to and maintain permanent housing and lasts 24 months.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Supportive Services Only – </a:t>
            </a:r>
            <a:r>
              <a:rPr lang="en-US" sz="2000" dirty="0" smtClean="0"/>
              <a:t>Used for outreach to help serve homeless persons not living in housing operated by a grantee to help them with other services </a:t>
            </a:r>
            <a:r>
              <a:rPr lang="en-US" sz="2000" smtClean="0"/>
              <a:t>and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</a:t>
            </a: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CoCs</a:t>
            </a:r>
            <a:r>
              <a:rPr lang="en-US" dirty="0" smtClean="0"/>
              <a:t> Located?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1566450"/>
            <a:ext cx="7088777" cy="4845874"/>
          </a:xfrm>
        </p:spPr>
      </p:pic>
    </p:spTree>
    <p:extLst>
      <p:ext uri="{BB962C8B-B14F-4D97-AF65-F5344CB8AC3E}">
        <p14:creationId xmlns:p14="http://schemas.microsoft.com/office/powerpoint/2010/main" val="677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heck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and apply long-term plans to prevent and end homelessness</a:t>
            </a:r>
          </a:p>
          <a:p>
            <a:r>
              <a:rPr lang="en-US" dirty="0" smtClean="0"/>
              <a:t>Submit a consolidated, competitive application to the annual (Notice of Funding Availability) NOFA competition</a:t>
            </a:r>
          </a:p>
          <a:p>
            <a:r>
              <a:rPr lang="en-US" dirty="0" smtClean="0"/>
              <a:t>Help establish a Homeless Management Information System (HMIS) for the </a:t>
            </a:r>
            <a:r>
              <a:rPr lang="en-US" dirty="0" err="1" smtClean="0"/>
              <a:t>CoC</a:t>
            </a:r>
            <a:endParaRPr lang="en-US" dirty="0" smtClean="0"/>
          </a:p>
          <a:p>
            <a:r>
              <a:rPr lang="en-US" dirty="0" smtClean="0"/>
              <a:t>Report on homelessness through the annual Point in Time Count, (PIT) the Housing Inventory Chart and Annual Performance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money are we talking about?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014136"/>
              </p:ext>
            </p:extLst>
          </p:nvPr>
        </p:nvGraphicFramePr>
        <p:xfrm>
          <a:off x="1730188" y="1586754"/>
          <a:ext cx="8543365" cy="469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7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are decision makers? Here it Goes!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4" y="1619794"/>
            <a:ext cx="6186080" cy="47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merce Primary">
      <a:dk1>
        <a:srgbClr val="555555"/>
      </a:dk1>
      <a:lt1>
        <a:srgbClr val="FFFFFF"/>
      </a:lt1>
      <a:dk2>
        <a:srgbClr val="555555"/>
      </a:dk2>
      <a:lt2>
        <a:srgbClr val="E6E6E6"/>
      </a:lt2>
      <a:accent1>
        <a:srgbClr val="00BCE8"/>
      </a:accent1>
      <a:accent2>
        <a:srgbClr val="EA5F14"/>
      </a:accent2>
      <a:accent3>
        <a:srgbClr val="BBCE00"/>
      </a:accent3>
      <a:accent4>
        <a:srgbClr val="9B0059"/>
      </a:accent4>
      <a:accent5>
        <a:srgbClr val="6E767D"/>
      </a:accent5>
      <a:accent6>
        <a:srgbClr val="0A82A0"/>
      </a:accent6>
      <a:hlink>
        <a:srgbClr val="0A82A0"/>
      </a:hlink>
      <a:folHlink>
        <a:srgbClr val="6E767D"/>
      </a:folHlink>
    </a:clrScheme>
    <a:fontScheme name="Commerce Fonts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523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Roboto</vt:lpstr>
      <vt:lpstr>Wingdings</vt:lpstr>
      <vt:lpstr>Arial</vt:lpstr>
      <vt:lpstr>Abril Fatface</vt:lpstr>
      <vt:lpstr>Roboto Condensed</vt:lpstr>
      <vt:lpstr>Roboto Black</vt:lpstr>
      <vt:lpstr>Roboto Light</vt:lpstr>
      <vt:lpstr>Office Theme</vt:lpstr>
      <vt:lpstr>Washington State Continuum of Care (CoC) Balance of State (BoS)</vt:lpstr>
      <vt:lpstr>PowerPoint Presentation</vt:lpstr>
      <vt:lpstr>Slide Deck Goals</vt:lpstr>
      <vt:lpstr>What is a Continuum of Care?</vt:lpstr>
      <vt:lpstr>What Kinds of BoS CoC Services/Housing?</vt:lpstr>
      <vt:lpstr>Where are BoS CoCs Located?</vt:lpstr>
      <vt:lpstr>What the heck do we do?</vt:lpstr>
      <vt:lpstr>How much money are we talking about?</vt:lpstr>
      <vt:lpstr>Who are decision makers? Here it Goes!</vt:lpstr>
      <vt:lpstr>Because you endured the last chart -- here is the greatest flow chart!</vt:lpstr>
      <vt:lpstr>OK, what does this have to do with jobs?</vt:lpstr>
      <vt:lpstr>OK, what does this have to do with jobs?</vt:lpstr>
      <vt:lpstr>And the better we do on the annual NOFA…</vt:lpstr>
      <vt:lpstr>Thank you!</vt:lpstr>
    </vt:vector>
  </TitlesOfParts>
  <Company>Washington State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Dept of Commerce</dc:creator>
  <cp:lastModifiedBy>Porter, Mark (COM)</cp:lastModifiedBy>
  <cp:revision>54</cp:revision>
  <dcterms:created xsi:type="dcterms:W3CDTF">2019-11-27T17:34:07Z</dcterms:created>
  <dcterms:modified xsi:type="dcterms:W3CDTF">2021-04-26T15:34:01Z</dcterms:modified>
</cp:coreProperties>
</file>