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9"/>
  </p:notesMasterIdLst>
  <p:sldIdLst>
    <p:sldId id="256" r:id="rId5"/>
    <p:sldId id="308" r:id="rId6"/>
    <p:sldId id="304" r:id="rId7"/>
    <p:sldId id="263" r:id="rId8"/>
    <p:sldId id="264" r:id="rId9"/>
    <p:sldId id="265" r:id="rId10"/>
    <p:sldId id="266" r:id="rId11"/>
    <p:sldId id="306" r:id="rId12"/>
    <p:sldId id="257" r:id="rId13"/>
    <p:sldId id="258" r:id="rId14"/>
    <p:sldId id="259" r:id="rId15"/>
    <p:sldId id="260" r:id="rId16"/>
    <p:sldId id="302" r:id="rId17"/>
    <p:sldId id="262" r:id="rId18"/>
    <p:sldId id="267" r:id="rId19"/>
    <p:sldId id="268" r:id="rId20"/>
    <p:sldId id="301" r:id="rId21"/>
    <p:sldId id="298" r:id="rId22"/>
    <p:sldId id="274" r:id="rId23"/>
    <p:sldId id="281" r:id="rId24"/>
    <p:sldId id="287" r:id="rId25"/>
    <p:sldId id="288" r:id="rId26"/>
    <p:sldId id="289" r:id="rId27"/>
    <p:sldId id="292" r:id="rId28"/>
  </p:sldIdLst>
  <p:sldSz cx="18288000" cy="10287000"/>
  <p:notesSz cx="7102475" cy="9388475"/>
  <p:embeddedFontLst>
    <p:embeddedFont>
      <p:font typeface="Open Sans" panose="020B0606030504020204" pitchFamily="34" charset="0"/>
      <p:regular r:id="rId30"/>
      <p:bold r:id="rId31"/>
      <p:italic r:id="rId32"/>
      <p:boldItalic r:id="rId33"/>
    </p:embeddedFont>
    <p:embeddedFont>
      <p:font typeface="Open Sans Bold" panose="020B0806030504020204" charset="0"/>
      <p:regular r:id="rId34"/>
      <p:bold r:id="rId35"/>
    </p:embeddedFont>
    <p:embeddedFont>
      <p:font typeface="Poppins" panose="00000500000000000000" pitchFamily="2" charset="0"/>
      <p:regular r:id="rId36"/>
      <p:bold r:id="rId37"/>
      <p:italic r:id="rId38"/>
      <p:boldItalic r:id="rId39"/>
    </p:embeddedFont>
    <p:embeddedFont>
      <p:font typeface="Poppins Bold" panose="00000800000000000000" charset="0"/>
      <p:regular r:id="rId40"/>
      <p:bold r:id="rId41"/>
    </p:embeddedFont>
    <p:embeddedFont>
      <p:font typeface="Poppins Medium" panose="00000600000000000000" pitchFamily="2" charset="0"/>
      <p:regular r:id="rId42"/>
      <p: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D4BC98-5C84-4DD6-07B4-82046EB47538}" name="Matthews, Mariah (ESD)" initials="MM" userId="S::mariah.matthews@esd.wa.gov::7a4ff3d6-81e5-4227-9e50-a79d2722703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61" autoAdjust="0"/>
    <p:restoredTop sz="94622" autoAdjust="0"/>
  </p:normalViewPr>
  <p:slideViewPr>
    <p:cSldViewPr>
      <p:cViewPr varScale="1">
        <p:scale>
          <a:sx n="77" d="100"/>
          <a:sy n="77" d="100"/>
        </p:scale>
        <p:origin x="54"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notesMaster" Target="notesMasters/notes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7.fntdata"/><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hews, Mariah (ESD)" userId="7a4ff3d6-81e5-4227-9e50-a79d27227030" providerId="ADAL" clId="{A617EECE-2A9E-4FE8-B184-F0B394EC21EC}"/>
    <pc:docChg chg="modSld">
      <pc:chgData name="Matthews, Mariah (ESD)" userId="7a4ff3d6-81e5-4227-9e50-a79d27227030" providerId="ADAL" clId="{A617EECE-2A9E-4FE8-B184-F0B394EC21EC}" dt="2025-10-13T21:43:14.051" v="2" actId="1076"/>
      <pc:docMkLst>
        <pc:docMk/>
      </pc:docMkLst>
      <pc:sldChg chg="modSp mod">
        <pc:chgData name="Matthews, Mariah (ESD)" userId="7a4ff3d6-81e5-4227-9e50-a79d27227030" providerId="ADAL" clId="{A617EECE-2A9E-4FE8-B184-F0B394EC21EC}" dt="2025-10-13T21:43:14.051" v="2" actId="1076"/>
        <pc:sldMkLst>
          <pc:docMk/>
          <pc:sldMk cId="0" sldId="292"/>
        </pc:sldMkLst>
        <pc:spChg chg="mod">
          <ac:chgData name="Matthews, Mariah (ESD)" userId="7a4ff3d6-81e5-4227-9e50-a79d27227030" providerId="ADAL" clId="{A617EECE-2A9E-4FE8-B184-F0B394EC21EC}" dt="2025-10-13T21:43:14.051" v="2" actId="1076"/>
          <ac:spMkLst>
            <pc:docMk/>
            <pc:sldMk cId="0" sldId="292"/>
            <ac:spMk id="5" creationId="{00000000-0000-0000-0000-000000000000}"/>
          </ac:spMkLst>
        </pc:spChg>
        <pc:grpChg chg="mod">
          <ac:chgData name="Matthews, Mariah (ESD)" userId="7a4ff3d6-81e5-4227-9e50-a79d27227030" providerId="ADAL" clId="{A617EECE-2A9E-4FE8-B184-F0B394EC21EC}" dt="2025-10-13T21:43:11.133" v="1" actId="1076"/>
          <ac:grpSpMkLst>
            <pc:docMk/>
            <pc:sldMk cId="0" sldId="292"/>
            <ac:grpSpMk id="4" creationId="{00000000-0000-0000-0000-000000000000}"/>
          </ac:grpSpMkLst>
        </pc:grpChg>
      </pc:sldChg>
      <pc:sldChg chg="modSp mod">
        <pc:chgData name="Matthews, Mariah (ESD)" userId="7a4ff3d6-81e5-4227-9e50-a79d27227030" providerId="ADAL" clId="{A617EECE-2A9E-4FE8-B184-F0B394EC21EC}" dt="2025-10-13T20:51:38.789" v="0" actId="27107"/>
        <pc:sldMkLst>
          <pc:docMk/>
          <pc:sldMk cId="293558722" sldId="301"/>
        </pc:sldMkLst>
        <pc:spChg chg="mod">
          <ac:chgData name="Matthews, Mariah (ESD)" userId="7a4ff3d6-81e5-4227-9e50-a79d27227030" providerId="ADAL" clId="{A617EECE-2A9E-4FE8-B184-F0B394EC21EC}" dt="2025-10-13T20:51:38.789" v="0" actId="27107"/>
          <ac:spMkLst>
            <pc:docMk/>
            <pc:sldMk cId="293558722" sldId="301"/>
            <ac:spMk id="8" creationId="{43AF52E8-F00F-C2EC-AE60-E04B6702F55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3652" cy="352068"/>
          </a:xfrm>
          <a:prstGeom prst="rect">
            <a:avLst/>
          </a:prstGeom>
        </p:spPr>
        <p:txBody>
          <a:bodyPr vert="horz" lIns="94229" tIns="47114" rIns="94229" bIns="47114" rtlCol="0"/>
          <a:lstStyle>
            <a:lvl1pPr algn="l">
              <a:defRPr sz="1200"/>
            </a:lvl1pPr>
          </a:lstStyle>
          <a:p>
            <a:endParaRPr lang="cs-CZ"/>
          </a:p>
        </p:txBody>
      </p:sp>
      <p:sp>
        <p:nvSpPr>
          <p:cNvPr id="3" name="Date Placeholder 2"/>
          <p:cNvSpPr>
            <a:spLocks noGrp="1"/>
          </p:cNvSpPr>
          <p:nvPr>
            <p:ph type="dt" idx="1"/>
          </p:nvPr>
        </p:nvSpPr>
        <p:spPr>
          <a:xfrm>
            <a:off x="5364671" y="0"/>
            <a:ext cx="4103652" cy="352068"/>
          </a:xfrm>
          <a:prstGeom prst="rect">
            <a:avLst/>
          </a:prstGeom>
        </p:spPr>
        <p:txBody>
          <a:bodyPr vert="horz" lIns="94229" tIns="47114" rIns="94229" bIns="47114" rtlCol="0"/>
          <a:lstStyle>
            <a:lvl1pPr algn="r">
              <a:defRPr sz="1200"/>
            </a:lvl1pPr>
          </a:lstStyle>
          <a:p>
            <a:fld id="{B7268E1E-0E44-426D-905E-8AD9B19D2182}" type="datetimeFigureOut">
              <a:rPr lang="cs-CZ" smtClean="0"/>
              <a:t>13.10.2025</a:t>
            </a:fld>
            <a:endParaRPr lang="cs-CZ"/>
          </a:p>
        </p:txBody>
      </p:sp>
      <p:sp>
        <p:nvSpPr>
          <p:cNvPr id="4" name="Slide Image Placeholder 3"/>
          <p:cNvSpPr>
            <a:spLocks noGrp="1" noRot="1" noChangeAspect="1"/>
          </p:cNvSpPr>
          <p:nvPr>
            <p:ph type="sldImg" idx="2"/>
          </p:nvPr>
        </p:nvSpPr>
        <p:spPr>
          <a:xfrm>
            <a:off x="2392363" y="527050"/>
            <a:ext cx="4684712" cy="2635250"/>
          </a:xfrm>
          <a:prstGeom prst="rect">
            <a:avLst/>
          </a:prstGeom>
          <a:noFill/>
          <a:ln w="12700">
            <a:solidFill>
              <a:prstClr val="black"/>
            </a:solidFill>
          </a:ln>
        </p:spPr>
        <p:txBody>
          <a:bodyPr vert="horz" lIns="94229" tIns="47114" rIns="94229" bIns="47114" rtlCol="0" anchor="ctr"/>
          <a:lstStyle/>
          <a:p>
            <a:endParaRPr lang="cs-CZ"/>
          </a:p>
        </p:txBody>
      </p:sp>
      <p:sp>
        <p:nvSpPr>
          <p:cNvPr id="5" name="Notes Placeholder 4"/>
          <p:cNvSpPr>
            <a:spLocks noGrp="1"/>
          </p:cNvSpPr>
          <p:nvPr>
            <p:ph type="body" sz="quarter" idx="3"/>
          </p:nvPr>
        </p:nvSpPr>
        <p:spPr>
          <a:xfrm>
            <a:off x="946997" y="3338124"/>
            <a:ext cx="7575973" cy="3163721"/>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676250"/>
            <a:ext cx="4103652" cy="350438"/>
          </a:xfrm>
          <a:prstGeom prst="rect">
            <a:avLst/>
          </a:prstGeom>
        </p:spPr>
        <p:txBody>
          <a:bodyPr vert="horz" lIns="94229" tIns="47114" rIns="94229" bIns="47114" rtlCol="0" anchor="b"/>
          <a:lstStyle>
            <a:lvl1pPr algn="l">
              <a:defRPr sz="1200"/>
            </a:lvl1pPr>
          </a:lstStyle>
          <a:p>
            <a:endParaRPr lang="cs-CZ"/>
          </a:p>
        </p:txBody>
      </p:sp>
      <p:sp>
        <p:nvSpPr>
          <p:cNvPr id="7" name="Slide Number Placeholder 6"/>
          <p:cNvSpPr>
            <a:spLocks noGrp="1"/>
          </p:cNvSpPr>
          <p:nvPr>
            <p:ph type="sldNum" sz="quarter" idx="5"/>
          </p:nvPr>
        </p:nvSpPr>
        <p:spPr>
          <a:xfrm>
            <a:off x="5364671" y="6676250"/>
            <a:ext cx="4103652" cy="350438"/>
          </a:xfrm>
          <a:prstGeom prst="rect">
            <a:avLst/>
          </a:prstGeom>
        </p:spPr>
        <p:txBody>
          <a:bodyPr vert="horz" lIns="94229" tIns="47114" rIns="94229" bIns="47114"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3652" cy="352068"/>
          </a:xfrm>
          <a:prstGeom prst="rect">
            <a:avLst/>
          </a:prstGeom>
        </p:spPr>
        <p:txBody>
          <a:bodyPr vert="horz" lIns="94229" tIns="47114" rIns="94229" bIns="47114" rtlCol="0"/>
          <a:lstStyle>
            <a:lvl1pPr algn="l">
              <a:defRPr sz="1200"/>
            </a:lvl1pPr>
          </a:lstStyle>
          <a:p>
            <a:endParaRPr dirty="0"/>
          </a:p>
        </p:txBody>
      </p:sp>
      <p:sp>
        <p:nvSpPr>
          <p:cNvPr id="3" name="Date Placeholder 2"/>
          <p:cNvSpPr>
            <a:spLocks noGrp="1"/>
          </p:cNvSpPr>
          <p:nvPr>
            <p:ph type="dt" idx="1"/>
          </p:nvPr>
        </p:nvSpPr>
        <p:spPr>
          <a:xfrm>
            <a:off x="5364671" y="0"/>
            <a:ext cx="4103652" cy="352068"/>
          </a:xfrm>
          <a:prstGeom prst="rect">
            <a:avLst/>
          </a:prstGeom>
        </p:spPr>
        <p:txBody>
          <a:bodyPr vert="horz" lIns="94229" tIns="47114" rIns="94229" bIns="47114"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92363" y="527050"/>
            <a:ext cx="4684712" cy="2635250"/>
          </a:xfrm>
          <a:prstGeom prst="rect">
            <a:avLst/>
          </a:prstGeom>
          <a:noFill/>
          <a:ln w="12700">
            <a:solidFill>
              <a:prstClr val="black"/>
            </a:solidFill>
          </a:ln>
        </p:spPr>
        <p:txBody>
          <a:bodyPr vert="horz" lIns="94229" tIns="47114" rIns="94229" bIns="47114" rtlCol="0" anchor="ctr"/>
          <a:lstStyle/>
          <a:p>
            <a:endParaRPr dirty="0"/>
          </a:p>
        </p:txBody>
      </p:sp>
      <p:sp>
        <p:nvSpPr>
          <p:cNvPr id="5" name="Notes Placeholder 4"/>
          <p:cNvSpPr>
            <a:spLocks noGrp="1"/>
          </p:cNvSpPr>
          <p:nvPr>
            <p:ph type="body" sz="quarter" idx="3"/>
          </p:nvPr>
        </p:nvSpPr>
        <p:spPr>
          <a:xfrm>
            <a:off x="946997" y="3338124"/>
            <a:ext cx="7575973" cy="3163721"/>
          </a:xfrm>
          <a:prstGeom prst="rect">
            <a:avLst/>
          </a:prstGeom>
        </p:spPr>
        <p:txBody>
          <a:bodyPr vert="horz" lIns="94229" tIns="47114" rIns="94229" bIns="47114" rtlCol="0"/>
          <a:lstStyle/>
          <a:p>
            <a:r>
              <a:rPr lang="en-US" dirty="0"/>
              <a:t>3</a:t>
            </a:r>
          </a:p>
        </p:txBody>
      </p:sp>
      <p:sp>
        <p:nvSpPr>
          <p:cNvPr id="6" name="Footer Placeholder 5"/>
          <p:cNvSpPr>
            <a:spLocks noGrp="1"/>
          </p:cNvSpPr>
          <p:nvPr>
            <p:ph type="ftr" sz="quarter" idx="4"/>
          </p:nvPr>
        </p:nvSpPr>
        <p:spPr>
          <a:xfrm>
            <a:off x="0" y="6676250"/>
            <a:ext cx="4103652" cy="350438"/>
          </a:xfrm>
          <a:prstGeom prst="rect">
            <a:avLst/>
          </a:prstGeom>
        </p:spPr>
        <p:txBody>
          <a:bodyPr vert="horz" lIns="94229" tIns="47114" rIns="94229" bIns="47114" rtlCol="0" anchor="b"/>
          <a:lstStyle>
            <a:lvl1pPr algn="l">
              <a:defRPr sz="1200"/>
            </a:lvl1pPr>
          </a:lstStyle>
          <a:p>
            <a:endParaRPr dirty="0"/>
          </a:p>
        </p:txBody>
      </p:sp>
      <p:sp>
        <p:nvSpPr>
          <p:cNvPr id="7" name="Slide Number Placeholder 6"/>
          <p:cNvSpPr>
            <a:spLocks noGrp="1"/>
          </p:cNvSpPr>
          <p:nvPr>
            <p:ph type="sldNum" sz="quarter" idx="5"/>
          </p:nvPr>
        </p:nvSpPr>
        <p:spPr>
          <a:xfrm>
            <a:off x="5364671" y="6676250"/>
            <a:ext cx="4103652" cy="350438"/>
          </a:xfrm>
          <a:prstGeom prst="rect">
            <a:avLst/>
          </a:prstGeom>
        </p:spPr>
        <p:txBody>
          <a:bodyPr vert="horz" lIns="94229" tIns="47114" rIns="94229" bIns="47114"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4F692-5264-18F1-608B-0D37CA49B614}"/>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2327050E-93F0-9936-E66C-520B69BBADC6}"/>
              </a:ext>
            </a:extLst>
          </p:cNvPr>
          <p:cNvSpPr>
            <a:spLocks noGrp="1"/>
          </p:cNvSpPr>
          <p:nvPr>
            <p:ph type="hdr" sz="quarter"/>
          </p:nvPr>
        </p:nvSpPr>
        <p:spPr>
          <a:xfrm>
            <a:off x="0" y="0"/>
            <a:ext cx="4103652" cy="352068"/>
          </a:xfrm>
          <a:prstGeom prst="rect">
            <a:avLst/>
          </a:prstGeom>
        </p:spPr>
        <p:txBody>
          <a:bodyPr vert="horz" lIns="94229" tIns="47114" rIns="94229" bIns="47114" rtlCol="0"/>
          <a:lstStyle>
            <a:lvl1pPr algn="l">
              <a:defRPr sz="1200"/>
            </a:lvl1pPr>
          </a:lstStyle>
          <a:p>
            <a:endParaRPr dirty="0"/>
          </a:p>
        </p:txBody>
      </p:sp>
      <p:sp>
        <p:nvSpPr>
          <p:cNvPr id="3" name="Date Placeholder 2">
            <a:extLst>
              <a:ext uri="{FF2B5EF4-FFF2-40B4-BE49-F238E27FC236}">
                <a16:creationId xmlns:a16="http://schemas.microsoft.com/office/drawing/2014/main" id="{0F75A6EC-6C1C-6C70-ED6E-A63AA3557E96}"/>
              </a:ext>
            </a:extLst>
          </p:cNvPr>
          <p:cNvSpPr>
            <a:spLocks noGrp="1"/>
          </p:cNvSpPr>
          <p:nvPr>
            <p:ph type="dt" idx="1"/>
          </p:nvPr>
        </p:nvSpPr>
        <p:spPr>
          <a:xfrm>
            <a:off x="5364671" y="0"/>
            <a:ext cx="4103652" cy="352068"/>
          </a:xfrm>
          <a:prstGeom prst="rect">
            <a:avLst/>
          </a:prstGeom>
        </p:spPr>
        <p:txBody>
          <a:bodyPr vert="horz" lIns="94229" tIns="47114" rIns="94229" bIns="47114"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E9D6F22F-FE45-2BE1-E6CE-F4888A76E793}"/>
              </a:ext>
            </a:extLst>
          </p:cNvPr>
          <p:cNvSpPr>
            <a:spLocks noGrp="1" noRot="1" noChangeAspect="1"/>
          </p:cNvSpPr>
          <p:nvPr>
            <p:ph type="sldImg" idx="2"/>
          </p:nvPr>
        </p:nvSpPr>
        <p:spPr>
          <a:xfrm>
            <a:off x="2392363" y="527050"/>
            <a:ext cx="4684712" cy="2635250"/>
          </a:xfrm>
          <a:prstGeom prst="rect">
            <a:avLst/>
          </a:prstGeom>
          <a:noFill/>
          <a:ln w="12700">
            <a:solidFill>
              <a:prstClr val="black"/>
            </a:solidFill>
          </a:ln>
        </p:spPr>
        <p:txBody>
          <a:bodyPr vert="horz" lIns="94229" tIns="47114" rIns="94229" bIns="47114" rtlCol="0" anchor="ctr"/>
          <a:lstStyle/>
          <a:p>
            <a:endParaRPr dirty="0"/>
          </a:p>
        </p:txBody>
      </p:sp>
      <p:sp>
        <p:nvSpPr>
          <p:cNvPr id="5" name="Notes Placeholder 4">
            <a:extLst>
              <a:ext uri="{FF2B5EF4-FFF2-40B4-BE49-F238E27FC236}">
                <a16:creationId xmlns:a16="http://schemas.microsoft.com/office/drawing/2014/main" id="{403AA934-7B62-11DB-D86B-B1AD2BD61392}"/>
              </a:ext>
            </a:extLst>
          </p:cNvPr>
          <p:cNvSpPr>
            <a:spLocks noGrp="1"/>
          </p:cNvSpPr>
          <p:nvPr>
            <p:ph type="body" sz="quarter" idx="3"/>
          </p:nvPr>
        </p:nvSpPr>
        <p:spPr>
          <a:xfrm>
            <a:off x="946997" y="3338124"/>
            <a:ext cx="7575973" cy="3163721"/>
          </a:xfrm>
          <a:prstGeom prst="rect">
            <a:avLst/>
          </a:prstGeom>
        </p:spPr>
        <p:txBody>
          <a:bodyPr vert="horz" lIns="94229" tIns="47114" rIns="94229" bIns="47114" rtlCol="0"/>
          <a:lstStyle/>
          <a:p>
            <a:r>
              <a:rPr lang="en-US" dirty="0"/>
              <a:t>3</a:t>
            </a:r>
          </a:p>
        </p:txBody>
      </p:sp>
      <p:sp>
        <p:nvSpPr>
          <p:cNvPr id="6" name="Footer Placeholder 5">
            <a:extLst>
              <a:ext uri="{FF2B5EF4-FFF2-40B4-BE49-F238E27FC236}">
                <a16:creationId xmlns:a16="http://schemas.microsoft.com/office/drawing/2014/main" id="{2948CF6F-BF3D-963F-227E-72E3AAE6558B}"/>
              </a:ext>
            </a:extLst>
          </p:cNvPr>
          <p:cNvSpPr>
            <a:spLocks noGrp="1"/>
          </p:cNvSpPr>
          <p:nvPr>
            <p:ph type="ftr" sz="quarter" idx="4"/>
          </p:nvPr>
        </p:nvSpPr>
        <p:spPr>
          <a:xfrm>
            <a:off x="0" y="6676250"/>
            <a:ext cx="4103652" cy="350438"/>
          </a:xfrm>
          <a:prstGeom prst="rect">
            <a:avLst/>
          </a:prstGeom>
        </p:spPr>
        <p:txBody>
          <a:bodyPr vert="horz" lIns="94229" tIns="47114" rIns="94229" bIns="47114" rtlCol="0" anchor="b"/>
          <a:lstStyle>
            <a:lvl1pPr algn="l">
              <a:defRPr sz="1200"/>
            </a:lvl1pPr>
          </a:lstStyle>
          <a:p>
            <a:endParaRPr dirty="0"/>
          </a:p>
        </p:txBody>
      </p:sp>
      <p:sp>
        <p:nvSpPr>
          <p:cNvPr id="7" name="Slide Number Placeholder 6">
            <a:extLst>
              <a:ext uri="{FF2B5EF4-FFF2-40B4-BE49-F238E27FC236}">
                <a16:creationId xmlns:a16="http://schemas.microsoft.com/office/drawing/2014/main" id="{AA9FFCEE-5720-3DA4-C572-9F8BE93BD8F0}"/>
              </a:ext>
            </a:extLst>
          </p:cNvPr>
          <p:cNvSpPr>
            <a:spLocks noGrp="1"/>
          </p:cNvSpPr>
          <p:nvPr>
            <p:ph type="sldNum" sz="quarter" idx="5"/>
          </p:nvPr>
        </p:nvSpPr>
        <p:spPr>
          <a:xfrm>
            <a:off x="5364671" y="6676250"/>
            <a:ext cx="4103652" cy="350438"/>
          </a:xfrm>
          <a:prstGeom prst="rect">
            <a:avLst/>
          </a:prstGeom>
        </p:spPr>
        <p:txBody>
          <a:bodyPr vert="horz" lIns="94229" tIns="47114" rIns="94229" bIns="47114" rtlCol="0" anchor="b"/>
          <a:lstStyle>
            <a:lvl1pPr algn="r">
              <a:defRPr sz="1200"/>
            </a:lvl1pPr>
          </a:lstStyle>
          <a:p>
            <a:r>
              <a:rPr lang="cs-CZ"/>
              <a:t>‹#›</a:t>
            </a:r>
          </a:p>
        </p:txBody>
      </p:sp>
    </p:spTree>
    <p:extLst>
      <p:ext uri="{BB962C8B-B14F-4D97-AF65-F5344CB8AC3E}">
        <p14:creationId xmlns:p14="http://schemas.microsoft.com/office/powerpoint/2010/main" val="3650686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3652" cy="352068"/>
          </a:xfrm>
          <a:prstGeom prst="rect">
            <a:avLst/>
          </a:prstGeom>
        </p:spPr>
        <p:txBody>
          <a:bodyPr vert="horz" lIns="94229" tIns="47114" rIns="94229" bIns="47114" rtlCol="0"/>
          <a:lstStyle>
            <a:lvl1pPr algn="l">
              <a:defRPr sz="1200"/>
            </a:lvl1pPr>
          </a:lstStyle>
          <a:p>
            <a:endParaRPr dirty="0"/>
          </a:p>
        </p:txBody>
      </p:sp>
      <p:sp>
        <p:nvSpPr>
          <p:cNvPr id="3" name="Date Placeholder 2"/>
          <p:cNvSpPr>
            <a:spLocks noGrp="1"/>
          </p:cNvSpPr>
          <p:nvPr>
            <p:ph type="dt" idx="1"/>
          </p:nvPr>
        </p:nvSpPr>
        <p:spPr>
          <a:xfrm>
            <a:off x="5364671" y="0"/>
            <a:ext cx="4103652" cy="352068"/>
          </a:xfrm>
          <a:prstGeom prst="rect">
            <a:avLst/>
          </a:prstGeom>
        </p:spPr>
        <p:txBody>
          <a:bodyPr vert="horz" lIns="94229" tIns="47114" rIns="94229" bIns="47114"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92363" y="527050"/>
            <a:ext cx="4684712" cy="2635250"/>
          </a:xfrm>
          <a:prstGeom prst="rect">
            <a:avLst/>
          </a:prstGeom>
          <a:noFill/>
          <a:ln w="12700">
            <a:solidFill>
              <a:prstClr val="black"/>
            </a:solidFill>
          </a:ln>
        </p:spPr>
        <p:txBody>
          <a:bodyPr vert="horz" lIns="94229" tIns="47114" rIns="94229" bIns="47114" rtlCol="0" anchor="ctr"/>
          <a:lstStyle/>
          <a:p>
            <a:endParaRPr dirty="0"/>
          </a:p>
        </p:txBody>
      </p:sp>
      <p:sp>
        <p:nvSpPr>
          <p:cNvPr id="5" name="Notes Placeholder 4"/>
          <p:cNvSpPr>
            <a:spLocks noGrp="1"/>
          </p:cNvSpPr>
          <p:nvPr>
            <p:ph type="body" sz="quarter" idx="3"/>
          </p:nvPr>
        </p:nvSpPr>
        <p:spPr>
          <a:xfrm>
            <a:off x="946997" y="3338124"/>
            <a:ext cx="7575973" cy="3163721"/>
          </a:xfrm>
          <a:prstGeom prst="rect">
            <a:avLst/>
          </a:prstGeom>
        </p:spPr>
        <p:txBody>
          <a:bodyPr vert="horz" lIns="94229" tIns="47114" rIns="94229" bIns="47114" rtlCol="0"/>
          <a:lstStyle/>
          <a:p>
            <a:r>
              <a:rPr lang="en-US" dirty="0"/>
              <a:t>11</a:t>
            </a:r>
          </a:p>
        </p:txBody>
      </p:sp>
      <p:sp>
        <p:nvSpPr>
          <p:cNvPr id="6" name="Footer Placeholder 5"/>
          <p:cNvSpPr>
            <a:spLocks noGrp="1"/>
          </p:cNvSpPr>
          <p:nvPr>
            <p:ph type="ftr" sz="quarter" idx="4"/>
          </p:nvPr>
        </p:nvSpPr>
        <p:spPr>
          <a:xfrm>
            <a:off x="0" y="6676250"/>
            <a:ext cx="4103652" cy="350438"/>
          </a:xfrm>
          <a:prstGeom prst="rect">
            <a:avLst/>
          </a:prstGeom>
        </p:spPr>
        <p:txBody>
          <a:bodyPr vert="horz" lIns="94229" tIns="47114" rIns="94229" bIns="47114" rtlCol="0" anchor="b"/>
          <a:lstStyle>
            <a:lvl1pPr algn="l">
              <a:defRPr sz="1200"/>
            </a:lvl1pPr>
          </a:lstStyle>
          <a:p>
            <a:endParaRPr dirty="0"/>
          </a:p>
        </p:txBody>
      </p:sp>
      <p:sp>
        <p:nvSpPr>
          <p:cNvPr id="7" name="Slide Number Placeholder 6"/>
          <p:cNvSpPr>
            <a:spLocks noGrp="1"/>
          </p:cNvSpPr>
          <p:nvPr>
            <p:ph type="sldNum" sz="quarter" idx="5"/>
          </p:nvPr>
        </p:nvSpPr>
        <p:spPr>
          <a:xfrm>
            <a:off x="5364671" y="6676250"/>
            <a:ext cx="4103652" cy="350438"/>
          </a:xfrm>
          <a:prstGeom prst="rect">
            <a:avLst/>
          </a:prstGeom>
        </p:spPr>
        <p:txBody>
          <a:bodyPr vert="horz" lIns="94229" tIns="47114" rIns="94229" bIns="47114"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3415E"/>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306286" y="1331823"/>
            <a:ext cx="4287491" cy="1234440"/>
            <a:chOff x="0" y="0"/>
            <a:chExt cx="5716654" cy="1645920"/>
          </a:xfrm>
        </p:grpSpPr>
        <p:sp>
          <p:nvSpPr>
            <p:cNvPr id="3" name="Freeform 3" descr="A black and white sign with white text  AI-generated content may be incorrect."/>
            <p:cNvSpPr/>
            <p:nvPr/>
          </p:nvSpPr>
          <p:spPr>
            <a:xfrm>
              <a:off x="0" y="0"/>
              <a:ext cx="5716651" cy="1645920"/>
            </a:xfrm>
            <a:custGeom>
              <a:avLst/>
              <a:gdLst/>
              <a:ahLst/>
              <a:cxnLst/>
              <a:rect l="l" t="t" r="r" b="b"/>
              <a:pathLst>
                <a:path w="5716651" h="1645920">
                  <a:moveTo>
                    <a:pt x="0" y="0"/>
                  </a:moveTo>
                  <a:lnTo>
                    <a:pt x="5716651" y="0"/>
                  </a:lnTo>
                  <a:lnTo>
                    <a:pt x="5716651" y="1645920"/>
                  </a:lnTo>
                  <a:lnTo>
                    <a:pt x="0" y="1645920"/>
                  </a:lnTo>
                  <a:lnTo>
                    <a:pt x="0" y="0"/>
                  </a:lnTo>
                  <a:close/>
                </a:path>
              </a:pathLst>
            </a:custGeom>
            <a:blipFill>
              <a:blip r:embed="rId2"/>
              <a:stretch>
                <a:fillRect t="-26" b="-26"/>
              </a:stretch>
            </a:blipFill>
          </p:spPr>
          <p:txBody>
            <a:bodyPr/>
            <a:lstStyle/>
            <a:p>
              <a:endParaRPr lang="en-US" dirty="0"/>
            </a:p>
          </p:txBody>
        </p:sp>
      </p:grpSp>
      <p:grpSp>
        <p:nvGrpSpPr>
          <p:cNvPr id="4" name="Group 4"/>
          <p:cNvGrpSpPr/>
          <p:nvPr/>
        </p:nvGrpSpPr>
        <p:grpSpPr>
          <a:xfrm>
            <a:off x="1447800" y="3602830"/>
            <a:ext cx="15724414" cy="3081339"/>
            <a:chOff x="0" y="0"/>
            <a:chExt cx="20965886" cy="4108452"/>
          </a:xfrm>
        </p:grpSpPr>
        <p:sp>
          <p:nvSpPr>
            <p:cNvPr id="5" name="Freeform 5"/>
            <p:cNvSpPr/>
            <p:nvPr/>
          </p:nvSpPr>
          <p:spPr>
            <a:xfrm>
              <a:off x="0" y="0"/>
              <a:ext cx="20965886" cy="4108452"/>
            </a:xfrm>
            <a:custGeom>
              <a:avLst/>
              <a:gdLst/>
              <a:ahLst/>
              <a:cxnLst/>
              <a:rect l="l" t="t" r="r" b="b"/>
              <a:pathLst>
                <a:path w="20965886" h="4108452">
                  <a:moveTo>
                    <a:pt x="0" y="0"/>
                  </a:moveTo>
                  <a:lnTo>
                    <a:pt x="20965886" y="0"/>
                  </a:lnTo>
                  <a:lnTo>
                    <a:pt x="20965886" y="4108452"/>
                  </a:lnTo>
                  <a:lnTo>
                    <a:pt x="0" y="4108452"/>
                  </a:lnTo>
                  <a:close/>
                </a:path>
              </a:pathLst>
            </a:custGeom>
            <a:solidFill>
              <a:srgbClr val="000000">
                <a:alpha val="0"/>
              </a:srgbClr>
            </a:solidFill>
          </p:spPr>
          <p:txBody>
            <a:bodyPr/>
            <a:lstStyle/>
            <a:p>
              <a:endParaRPr lang="en-US" dirty="0"/>
            </a:p>
          </p:txBody>
        </p:sp>
        <p:sp>
          <p:nvSpPr>
            <p:cNvPr id="6" name="TextBox 6"/>
            <p:cNvSpPr txBox="1"/>
            <p:nvPr/>
          </p:nvSpPr>
          <p:spPr>
            <a:xfrm>
              <a:off x="0" y="-95250"/>
              <a:ext cx="20965886" cy="4203702"/>
            </a:xfrm>
            <a:prstGeom prst="rect">
              <a:avLst/>
            </a:prstGeom>
          </p:spPr>
          <p:txBody>
            <a:bodyPr lIns="0" tIns="0" rIns="0" bIns="0" rtlCol="0" anchor="ctr"/>
            <a:lstStyle/>
            <a:p>
              <a:pPr>
                <a:lnSpc>
                  <a:spcPts val="8750"/>
                </a:lnSpc>
              </a:pPr>
              <a:r>
                <a:rPr lang="en-US" sz="7000" b="1" dirty="0">
                  <a:solidFill>
                    <a:srgbClr val="FFFFFF"/>
                  </a:solidFill>
                  <a:latin typeface="Popping medium"/>
                  <a:ea typeface="Poppins Medium"/>
                  <a:cs typeface="Poppins Medium"/>
                  <a:sym typeface="Poppins Medium"/>
                </a:rPr>
                <a:t>Expanding Access to Homeownership</a:t>
              </a:r>
            </a:p>
          </p:txBody>
        </p:sp>
      </p:grpSp>
      <p:grpSp>
        <p:nvGrpSpPr>
          <p:cNvPr id="8" name="Group 8"/>
          <p:cNvGrpSpPr>
            <a:grpSpLocks noChangeAspect="1"/>
          </p:cNvGrpSpPr>
          <p:nvPr/>
        </p:nvGrpSpPr>
        <p:grpSpPr>
          <a:xfrm>
            <a:off x="6629400" y="5853958"/>
            <a:ext cx="11658600" cy="3480542"/>
            <a:chOff x="0" y="0"/>
            <a:chExt cx="15544800" cy="4640722"/>
          </a:xfrm>
        </p:grpSpPr>
        <p:sp>
          <p:nvSpPr>
            <p:cNvPr id="9" name="Freeform 9" descr="A building with trees and a cloud  AI-generated content may be incorrect."/>
            <p:cNvSpPr/>
            <p:nvPr/>
          </p:nvSpPr>
          <p:spPr>
            <a:xfrm>
              <a:off x="0" y="0"/>
              <a:ext cx="15544800" cy="4640707"/>
            </a:xfrm>
            <a:custGeom>
              <a:avLst/>
              <a:gdLst/>
              <a:ahLst/>
              <a:cxnLst/>
              <a:rect l="l" t="t" r="r" b="b"/>
              <a:pathLst>
                <a:path w="15544800" h="4640707">
                  <a:moveTo>
                    <a:pt x="0" y="0"/>
                  </a:moveTo>
                  <a:lnTo>
                    <a:pt x="15544800" y="0"/>
                  </a:lnTo>
                  <a:lnTo>
                    <a:pt x="15544800" y="4640707"/>
                  </a:lnTo>
                  <a:lnTo>
                    <a:pt x="0" y="4640707"/>
                  </a:lnTo>
                  <a:lnTo>
                    <a:pt x="0" y="0"/>
                  </a:lnTo>
                  <a:close/>
                </a:path>
              </a:pathLst>
            </a:custGeom>
            <a:blipFill>
              <a:blip r:embed="rId3">
                <a:alphaModFix amt="19999"/>
              </a:blip>
              <a:stretch>
                <a:fillRect/>
              </a:stretch>
            </a:blipFill>
          </p:spPr>
          <p:txBody>
            <a:bodyPr/>
            <a:lstStyle/>
            <a:p>
              <a:endParaRPr lang="en-US" dirty="0"/>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rgbClr val="13415E"/>
        </a:solidFill>
        <a:effectLst/>
      </p:bgPr>
    </p:bg>
    <p:spTree>
      <p:nvGrpSpPr>
        <p:cNvPr id="1" name=""/>
        <p:cNvGrpSpPr/>
        <p:nvPr/>
      </p:nvGrpSpPr>
      <p:grpSpPr>
        <a:xfrm>
          <a:off x="0" y="0"/>
          <a:ext cx="0" cy="0"/>
          <a:chOff x="0" y="0"/>
          <a:chExt cx="0" cy="0"/>
        </a:xfrm>
      </p:grpSpPr>
      <p:grpSp>
        <p:nvGrpSpPr>
          <p:cNvPr id="2" name="Group 2"/>
          <p:cNvGrpSpPr/>
          <p:nvPr/>
        </p:nvGrpSpPr>
        <p:grpSpPr>
          <a:xfrm>
            <a:off x="6057900" y="9534525"/>
            <a:ext cx="6172200" cy="547688"/>
            <a:chOff x="0" y="0"/>
            <a:chExt cx="8229600" cy="730250"/>
          </a:xfrm>
        </p:grpSpPr>
        <p:sp>
          <p:nvSpPr>
            <p:cNvPr id="3" name="Freeform 3"/>
            <p:cNvSpPr/>
            <p:nvPr/>
          </p:nvSpPr>
          <p:spPr>
            <a:xfrm>
              <a:off x="0" y="0"/>
              <a:ext cx="8229600" cy="730250"/>
            </a:xfrm>
            <a:custGeom>
              <a:avLst/>
              <a:gdLst/>
              <a:ahLst/>
              <a:cxnLst/>
              <a:rect l="l" t="t" r="r" b="b"/>
              <a:pathLst>
                <a:path w="8229600" h="730250">
                  <a:moveTo>
                    <a:pt x="0" y="0"/>
                  </a:moveTo>
                  <a:lnTo>
                    <a:pt x="8229600" y="0"/>
                  </a:lnTo>
                  <a:lnTo>
                    <a:pt x="8229600" y="730250"/>
                  </a:lnTo>
                  <a:lnTo>
                    <a:pt x="0" y="730250"/>
                  </a:lnTo>
                  <a:close/>
                </a:path>
              </a:pathLst>
            </a:custGeom>
            <a:solidFill>
              <a:srgbClr val="000000">
                <a:alpha val="0"/>
              </a:srgbClr>
            </a:solidFill>
          </p:spPr>
          <p:txBody>
            <a:bodyPr/>
            <a:lstStyle/>
            <a:p>
              <a:endParaRPr lang="en-US" dirty="0"/>
            </a:p>
          </p:txBody>
        </p:sp>
        <p:sp>
          <p:nvSpPr>
            <p:cNvPr id="4" name="TextBox 4"/>
            <p:cNvSpPr txBox="1"/>
            <p:nvPr/>
          </p:nvSpPr>
          <p:spPr>
            <a:xfrm>
              <a:off x="0" y="-9525"/>
              <a:ext cx="8229600" cy="739775"/>
            </a:xfrm>
            <a:prstGeom prst="rect">
              <a:avLst/>
            </a:prstGeom>
          </p:spPr>
          <p:txBody>
            <a:bodyPr lIns="0" tIns="0" rIns="0" bIns="0" rtlCol="0" anchor="ctr"/>
            <a:lstStyle/>
            <a:p>
              <a:pPr algn="ctr">
                <a:lnSpc>
                  <a:spcPts val="1620"/>
                </a:lnSpc>
              </a:pPr>
              <a:r>
                <a:rPr lang="en-US" sz="1350" dirty="0">
                  <a:solidFill>
                    <a:srgbClr val="838B91"/>
                  </a:solidFill>
                  <a:latin typeface="Open Sans"/>
                  <a:ea typeface="Open Sans"/>
                  <a:cs typeface="Open Sans"/>
                  <a:sym typeface="Open Sans"/>
                </a:rPr>
                <a:t>©2025 Washington Homeownership Resource Center</a:t>
              </a:r>
            </a:p>
          </p:txBody>
        </p:sp>
      </p:grpSp>
      <p:sp>
        <p:nvSpPr>
          <p:cNvPr id="5" name="Freeform 5"/>
          <p:cNvSpPr/>
          <p:nvPr/>
        </p:nvSpPr>
        <p:spPr>
          <a:xfrm>
            <a:off x="6522550" y="5745859"/>
            <a:ext cx="11765450" cy="3512441"/>
          </a:xfrm>
          <a:custGeom>
            <a:avLst/>
            <a:gdLst/>
            <a:ahLst/>
            <a:cxnLst/>
            <a:rect l="l" t="t" r="r" b="b"/>
            <a:pathLst>
              <a:path w="11765450" h="3512441">
                <a:moveTo>
                  <a:pt x="0" y="0"/>
                </a:moveTo>
                <a:lnTo>
                  <a:pt x="11765450" y="0"/>
                </a:lnTo>
                <a:lnTo>
                  <a:pt x="11765450" y="3512441"/>
                </a:lnTo>
                <a:lnTo>
                  <a:pt x="0" y="3512441"/>
                </a:lnTo>
                <a:lnTo>
                  <a:pt x="0" y="0"/>
                </a:lnTo>
                <a:close/>
              </a:path>
            </a:pathLst>
          </a:custGeom>
          <a:blipFill>
            <a:blip r:embed="rId2">
              <a:alphaModFix amt="9999"/>
            </a:blip>
            <a:stretch>
              <a:fillRect/>
            </a:stretch>
          </a:blipFill>
        </p:spPr>
        <p:txBody>
          <a:bodyPr/>
          <a:lstStyle/>
          <a:p>
            <a:endParaRPr lang="en-US" dirty="0"/>
          </a:p>
        </p:txBody>
      </p:sp>
      <p:sp>
        <p:nvSpPr>
          <p:cNvPr id="6" name="TextBox 6"/>
          <p:cNvSpPr txBox="1"/>
          <p:nvPr/>
        </p:nvSpPr>
        <p:spPr>
          <a:xfrm>
            <a:off x="1257300" y="1482023"/>
            <a:ext cx="15773400" cy="7208655"/>
          </a:xfrm>
          <a:prstGeom prst="rect">
            <a:avLst/>
          </a:prstGeom>
        </p:spPr>
        <p:txBody>
          <a:bodyPr lIns="0" tIns="0" rIns="0" bIns="0" rtlCol="0" anchor="t">
            <a:spAutoFit/>
          </a:bodyPr>
          <a:lstStyle/>
          <a:p>
            <a:pPr marL="820421" lvl="1" indent="-410210" algn="l">
              <a:lnSpc>
                <a:spcPts val="5700"/>
              </a:lnSpc>
              <a:buFont typeface="Arial"/>
              <a:buChar char="•"/>
            </a:pPr>
            <a:r>
              <a:rPr lang="en-US" sz="3800" dirty="0">
                <a:solidFill>
                  <a:srgbClr val="FFFFFF"/>
                </a:solidFill>
                <a:latin typeface="Open Sans"/>
                <a:ea typeface="Open Sans"/>
                <a:cs typeface="Open Sans"/>
                <a:sym typeface="Open Sans"/>
              </a:rPr>
              <a:t>You have not owned a home within the past three years​</a:t>
            </a:r>
          </a:p>
          <a:p>
            <a:pPr algn="l">
              <a:lnSpc>
                <a:spcPts val="5700"/>
              </a:lnSpc>
            </a:pPr>
            <a:endParaRPr lang="en-US" sz="3800" dirty="0">
              <a:solidFill>
                <a:srgbClr val="FFFFFF"/>
              </a:solidFill>
              <a:latin typeface="Open Sans"/>
              <a:ea typeface="Open Sans"/>
              <a:cs typeface="Open Sans"/>
              <a:sym typeface="Open Sans"/>
            </a:endParaRPr>
          </a:p>
          <a:p>
            <a:pPr marL="820421" lvl="1" indent="-410210" algn="l">
              <a:lnSpc>
                <a:spcPts val="5700"/>
              </a:lnSpc>
              <a:buFont typeface="Arial"/>
              <a:buChar char="•"/>
            </a:pPr>
            <a:r>
              <a:rPr lang="en-US" sz="3800" dirty="0">
                <a:solidFill>
                  <a:srgbClr val="FFFFFF"/>
                </a:solidFill>
                <a:latin typeface="Open Sans"/>
                <a:ea typeface="Open Sans"/>
                <a:cs typeface="Open Sans"/>
                <a:sym typeface="Open Sans"/>
              </a:rPr>
              <a:t>You are a single parent who has only owned a home while married to a former spouse.​</a:t>
            </a:r>
          </a:p>
          <a:p>
            <a:pPr algn="l">
              <a:lnSpc>
                <a:spcPts val="5700"/>
              </a:lnSpc>
            </a:pPr>
            <a:endParaRPr lang="en-US" sz="3800" dirty="0">
              <a:solidFill>
                <a:srgbClr val="FFFFFF"/>
              </a:solidFill>
              <a:latin typeface="Open Sans"/>
              <a:ea typeface="Open Sans"/>
              <a:cs typeface="Open Sans"/>
              <a:sym typeface="Open Sans"/>
            </a:endParaRPr>
          </a:p>
          <a:p>
            <a:pPr marL="820421" lvl="1" indent="-410210" algn="l">
              <a:lnSpc>
                <a:spcPts val="5700"/>
              </a:lnSpc>
              <a:buFont typeface="Arial"/>
              <a:buChar char="•"/>
            </a:pPr>
            <a:r>
              <a:rPr lang="en-US" sz="3800" dirty="0">
                <a:solidFill>
                  <a:srgbClr val="FFFFFF"/>
                </a:solidFill>
                <a:latin typeface="Open Sans"/>
                <a:ea typeface="Open Sans"/>
                <a:cs typeface="Open Sans"/>
                <a:sym typeface="Open Sans"/>
              </a:rPr>
              <a:t>You have only owned a residence that had no permanent foundation (such as a manufactured home)​</a:t>
            </a:r>
          </a:p>
          <a:p>
            <a:pPr algn="l">
              <a:lnSpc>
                <a:spcPts val="5700"/>
              </a:lnSpc>
            </a:pPr>
            <a:endParaRPr lang="en-US" sz="3800" dirty="0">
              <a:solidFill>
                <a:srgbClr val="FFFFFF"/>
              </a:solidFill>
              <a:latin typeface="Open Sans"/>
              <a:ea typeface="Open Sans"/>
              <a:cs typeface="Open Sans"/>
              <a:sym typeface="Open Sans"/>
            </a:endParaRPr>
          </a:p>
          <a:p>
            <a:pPr marL="820421" lvl="1" indent="-410210" algn="l">
              <a:lnSpc>
                <a:spcPts val="5700"/>
              </a:lnSpc>
              <a:buFont typeface="Arial"/>
              <a:buChar char="•"/>
            </a:pPr>
            <a:r>
              <a:rPr lang="en-US" sz="3800" dirty="0">
                <a:solidFill>
                  <a:srgbClr val="FFFFFF"/>
                </a:solidFill>
                <a:latin typeface="Open Sans"/>
                <a:ea typeface="Open Sans"/>
                <a:cs typeface="Open Sans"/>
                <a:sym typeface="Open Sans"/>
              </a:rPr>
              <a:t>You only owned a property that was determined to be uninhabitable.​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6629400" y="5853958"/>
            <a:ext cx="11658600" cy="3480542"/>
            <a:chOff x="0" y="0"/>
            <a:chExt cx="15544800" cy="4640722"/>
          </a:xfrm>
        </p:grpSpPr>
        <p:sp>
          <p:nvSpPr>
            <p:cNvPr id="3" name="Freeform 3" descr="A building with trees and a cloud  AI-generated content may be incorrect."/>
            <p:cNvSpPr/>
            <p:nvPr/>
          </p:nvSpPr>
          <p:spPr>
            <a:xfrm>
              <a:off x="0" y="0"/>
              <a:ext cx="15544800" cy="4640707"/>
            </a:xfrm>
            <a:custGeom>
              <a:avLst/>
              <a:gdLst/>
              <a:ahLst/>
              <a:cxnLst/>
              <a:rect l="l" t="t" r="r" b="b"/>
              <a:pathLst>
                <a:path w="15544800" h="4640707">
                  <a:moveTo>
                    <a:pt x="0" y="0"/>
                  </a:moveTo>
                  <a:lnTo>
                    <a:pt x="15544800" y="0"/>
                  </a:lnTo>
                  <a:lnTo>
                    <a:pt x="15544800" y="4640707"/>
                  </a:lnTo>
                  <a:lnTo>
                    <a:pt x="0" y="4640707"/>
                  </a:lnTo>
                  <a:lnTo>
                    <a:pt x="0" y="0"/>
                  </a:lnTo>
                  <a:close/>
                </a:path>
              </a:pathLst>
            </a:custGeom>
            <a:blipFill>
              <a:blip r:embed="rId2">
                <a:alphaModFix amt="19999"/>
              </a:blip>
              <a:stretch>
                <a:fillRect/>
              </a:stretch>
            </a:blipFill>
          </p:spPr>
          <p:txBody>
            <a:bodyPr/>
            <a:lstStyle/>
            <a:p>
              <a:endParaRPr lang="en-US" dirty="0"/>
            </a:p>
          </p:txBody>
        </p:sp>
      </p:grpSp>
      <p:grpSp>
        <p:nvGrpSpPr>
          <p:cNvPr id="4" name="Group 4"/>
          <p:cNvGrpSpPr/>
          <p:nvPr/>
        </p:nvGrpSpPr>
        <p:grpSpPr>
          <a:xfrm>
            <a:off x="1257300" y="4343400"/>
            <a:ext cx="15773400" cy="2857500"/>
            <a:chOff x="0" y="0"/>
            <a:chExt cx="21031200" cy="3810000"/>
          </a:xfrm>
        </p:grpSpPr>
        <p:sp>
          <p:nvSpPr>
            <p:cNvPr id="5" name="Freeform 5"/>
            <p:cNvSpPr/>
            <p:nvPr/>
          </p:nvSpPr>
          <p:spPr>
            <a:xfrm>
              <a:off x="0" y="0"/>
              <a:ext cx="21031200" cy="3810000"/>
            </a:xfrm>
            <a:custGeom>
              <a:avLst/>
              <a:gdLst/>
              <a:ahLst/>
              <a:cxnLst/>
              <a:rect l="l" t="t" r="r" b="b"/>
              <a:pathLst>
                <a:path w="21031200" h="3810000">
                  <a:moveTo>
                    <a:pt x="0" y="0"/>
                  </a:moveTo>
                  <a:lnTo>
                    <a:pt x="21031200" y="0"/>
                  </a:lnTo>
                  <a:lnTo>
                    <a:pt x="21031200" y="3810000"/>
                  </a:lnTo>
                  <a:lnTo>
                    <a:pt x="0" y="3810000"/>
                  </a:lnTo>
                  <a:close/>
                </a:path>
              </a:pathLst>
            </a:custGeom>
            <a:solidFill>
              <a:srgbClr val="000000">
                <a:alpha val="0"/>
              </a:srgbClr>
            </a:solidFill>
          </p:spPr>
          <p:txBody>
            <a:bodyPr/>
            <a:lstStyle/>
            <a:p>
              <a:endParaRPr lang="en-US" dirty="0"/>
            </a:p>
          </p:txBody>
        </p:sp>
        <p:sp>
          <p:nvSpPr>
            <p:cNvPr id="6" name="TextBox 6"/>
            <p:cNvSpPr txBox="1"/>
            <p:nvPr/>
          </p:nvSpPr>
          <p:spPr>
            <a:xfrm>
              <a:off x="0" y="19050"/>
              <a:ext cx="21031200" cy="3790950"/>
            </a:xfrm>
            <a:prstGeom prst="rect">
              <a:avLst/>
            </a:prstGeom>
          </p:spPr>
          <p:txBody>
            <a:bodyPr lIns="0" tIns="0" rIns="0" bIns="0" rtlCol="0" anchor="ctr"/>
            <a:lstStyle/>
            <a:p>
              <a:pPr algn="l">
                <a:lnSpc>
                  <a:spcPts val="9720"/>
                </a:lnSpc>
              </a:pPr>
              <a:r>
                <a:rPr lang="en-US" sz="9000" b="1" dirty="0">
                  <a:solidFill>
                    <a:srgbClr val="4697A4"/>
                  </a:solidFill>
                  <a:latin typeface="Poppins Medium"/>
                  <a:ea typeface="Poppins Medium"/>
                  <a:cs typeface="Poppins Medium"/>
                  <a:sym typeface="Poppins Medium"/>
                </a:rPr>
                <a:t>A HOMEBUYER’S JOURNEY</a:t>
              </a:r>
            </a:p>
          </p:txBody>
        </p:sp>
      </p:grpSp>
      <p:sp>
        <p:nvSpPr>
          <p:cNvPr id="7" name="Freeform 7"/>
          <p:cNvSpPr/>
          <p:nvPr/>
        </p:nvSpPr>
        <p:spPr>
          <a:xfrm>
            <a:off x="0" y="-2187661"/>
            <a:ext cx="7311337" cy="6432722"/>
          </a:xfrm>
          <a:custGeom>
            <a:avLst/>
            <a:gdLst/>
            <a:ahLst/>
            <a:cxnLst/>
            <a:rect l="l" t="t" r="r" b="b"/>
            <a:pathLst>
              <a:path w="7311337" h="6432722">
                <a:moveTo>
                  <a:pt x="0" y="0"/>
                </a:moveTo>
                <a:lnTo>
                  <a:pt x="7311337" y="0"/>
                </a:lnTo>
                <a:lnTo>
                  <a:pt x="7311337" y="6432722"/>
                </a:lnTo>
                <a:lnTo>
                  <a:pt x="0" y="6432722"/>
                </a:lnTo>
                <a:lnTo>
                  <a:pt x="0" y="0"/>
                </a:lnTo>
                <a:close/>
              </a:path>
            </a:pathLst>
          </a:custGeom>
          <a:blipFill>
            <a:blip r:embed="rId3">
              <a:alphaModFix amt="19999"/>
            </a:blip>
            <a:stretch>
              <a:fillRect/>
            </a:stretch>
          </a:blipFill>
        </p:spPr>
        <p:txBody>
          <a:bodyPr/>
          <a:lstStyle/>
          <a:p>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AECEA"/>
        </a:solidFill>
        <a:effectLst/>
      </p:bgPr>
    </p:bg>
    <p:spTree>
      <p:nvGrpSpPr>
        <p:cNvPr id="1" name=""/>
        <p:cNvGrpSpPr/>
        <p:nvPr/>
      </p:nvGrpSpPr>
      <p:grpSpPr>
        <a:xfrm>
          <a:off x="0" y="0"/>
          <a:ext cx="0" cy="0"/>
          <a:chOff x="0" y="0"/>
          <a:chExt cx="0" cy="0"/>
        </a:xfrm>
      </p:grpSpPr>
      <p:sp>
        <p:nvSpPr>
          <p:cNvPr id="2" name="TextBox 2"/>
          <p:cNvSpPr txBox="1"/>
          <p:nvPr/>
        </p:nvSpPr>
        <p:spPr>
          <a:xfrm>
            <a:off x="1161233" y="289490"/>
            <a:ext cx="9801639" cy="1725903"/>
          </a:xfrm>
          <a:prstGeom prst="rect">
            <a:avLst/>
          </a:prstGeom>
        </p:spPr>
        <p:txBody>
          <a:bodyPr lIns="0" tIns="0" rIns="0" bIns="0" rtlCol="0" anchor="t">
            <a:spAutoFit/>
          </a:bodyPr>
          <a:lstStyle/>
          <a:p>
            <a:pPr algn="l">
              <a:lnSpc>
                <a:spcPts val="6300"/>
              </a:lnSpc>
            </a:pPr>
            <a:r>
              <a:rPr lang="en-US" sz="3000" b="1" dirty="0">
                <a:solidFill>
                  <a:srgbClr val="4696A3"/>
                </a:solidFill>
                <a:latin typeface="Poppins Bold"/>
                <a:ea typeface="Poppins Bold"/>
                <a:cs typeface="Poppins Bold"/>
                <a:sym typeface="Poppins Bold"/>
              </a:rPr>
              <a:t>OVERVIEW</a:t>
            </a:r>
          </a:p>
          <a:p>
            <a:pPr algn="l">
              <a:lnSpc>
                <a:spcPts val="6300"/>
              </a:lnSpc>
            </a:pPr>
            <a:r>
              <a:rPr lang="en-US" sz="5400" dirty="0">
                <a:solidFill>
                  <a:srgbClr val="455664"/>
                </a:solidFill>
                <a:latin typeface="Poppins"/>
                <a:ea typeface="Poppins"/>
                <a:cs typeface="Poppins"/>
                <a:sym typeface="Poppins"/>
              </a:rPr>
              <a:t>Homebuyer’s Journey Map</a:t>
            </a:r>
          </a:p>
        </p:txBody>
      </p:sp>
      <p:grpSp>
        <p:nvGrpSpPr>
          <p:cNvPr id="3" name="Group 3"/>
          <p:cNvGrpSpPr>
            <a:grpSpLocks noChangeAspect="1"/>
          </p:cNvGrpSpPr>
          <p:nvPr/>
        </p:nvGrpSpPr>
        <p:grpSpPr>
          <a:xfrm>
            <a:off x="53788" y="4114800"/>
            <a:ext cx="5577094" cy="4906886"/>
            <a:chOff x="0" y="0"/>
            <a:chExt cx="7436126" cy="6542514"/>
          </a:xfrm>
        </p:grpSpPr>
        <p:sp>
          <p:nvSpPr>
            <p:cNvPr id="4" name="Freeform 4" descr="A line art of buildings and trees  AI-generated content may be incorrect."/>
            <p:cNvSpPr/>
            <p:nvPr/>
          </p:nvSpPr>
          <p:spPr>
            <a:xfrm>
              <a:off x="0" y="0"/>
              <a:ext cx="7436104" cy="6542532"/>
            </a:xfrm>
            <a:custGeom>
              <a:avLst/>
              <a:gdLst/>
              <a:ahLst/>
              <a:cxnLst/>
              <a:rect l="l" t="t" r="r" b="b"/>
              <a:pathLst>
                <a:path w="7436104" h="6542532">
                  <a:moveTo>
                    <a:pt x="0" y="0"/>
                  </a:moveTo>
                  <a:lnTo>
                    <a:pt x="7436104" y="0"/>
                  </a:lnTo>
                  <a:lnTo>
                    <a:pt x="7436104" y="6542532"/>
                  </a:lnTo>
                  <a:lnTo>
                    <a:pt x="0" y="6542532"/>
                  </a:lnTo>
                  <a:lnTo>
                    <a:pt x="0" y="0"/>
                  </a:lnTo>
                  <a:close/>
                </a:path>
              </a:pathLst>
            </a:custGeom>
            <a:blipFill>
              <a:blip r:embed="rId3">
                <a:alphaModFix amt="40000"/>
              </a:blip>
              <a:stretch>
                <a:fillRect/>
              </a:stretch>
            </a:blipFill>
          </p:spPr>
          <p:txBody>
            <a:bodyPr/>
            <a:lstStyle/>
            <a:p>
              <a:endParaRPr lang="en-US" dirty="0"/>
            </a:p>
          </p:txBody>
        </p:sp>
      </p:grpSp>
      <p:grpSp>
        <p:nvGrpSpPr>
          <p:cNvPr id="5" name="Group 5"/>
          <p:cNvGrpSpPr>
            <a:grpSpLocks noChangeAspect="1"/>
          </p:cNvGrpSpPr>
          <p:nvPr/>
        </p:nvGrpSpPr>
        <p:grpSpPr>
          <a:xfrm>
            <a:off x="10744200" y="697300"/>
            <a:ext cx="7004448" cy="2091098"/>
            <a:chOff x="0" y="0"/>
            <a:chExt cx="9339264" cy="2788130"/>
          </a:xfrm>
        </p:grpSpPr>
        <p:sp>
          <p:nvSpPr>
            <p:cNvPr id="6" name="Freeform 6" descr="A building with trees and clouds  AI-generated content may be incorrect."/>
            <p:cNvSpPr/>
            <p:nvPr/>
          </p:nvSpPr>
          <p:spPr>
            <a:xfrm>
              <a:off x="0" y="0"/>
              <a:ext cx="9339326" cy="2788158"/>
            </a:xfrm>
            <a:custGeom>
              <a:avLst/>
              <a:gdLst/>
              <a:ahLst/>
              <a:cxnLst/>
              <a:rect l="l" t="t" r="r" b="b"/>
              <a:pathLst>
                <a:path w="9339326" h="2788158">
                  <a:moveTo>
                    <a:pt x="0" y="0"/>
                  </a:moveTo>
                  <a:lnTo>
                    <a:pt x="9339326" y="0"/>
                  </a:lnTo>
                  <a:lnTo>
                    <a:pt x="9339326" y="2788158"/>
                  </a:lnTo>
                  <a:lnTo>
                    <a:pt x="0" y="2788158"/>
                  </a:lnTo>
                  <a:lnTo>
                    <a:pt x="0" y="0"/>
                  </a:lnTo>
                  <a:close/>
                </a:path>
              </a:pathLst>
            </a:custGeom>
            <a:blipFill>
              <a:blip r:embed="rId4">
                <a:alphaModFix amt="40000"/>
              </a:blip>
              <a:stretch>
                <a:fillRect/>
              </a:stretch>
            </a:blipFill>
          </p:spPr>
          <p:txBody>
            <a:bodyPr/>
            <a:lstStyle/>
            <a:p>
              <a:endParaRPr lang="en-US" dirty="0"/>
            </a:p>
          </p:txBody>
        </p:sp>
      </p:grpSp>
      <p:grpSp>
        <p:nvGrpSpPr>
          <p:cNvPr id="7" name="Group 7"/>
          <p:cNvGrpSpPr>
            <a:grpSpLocks noChangeAspect="1"/>
          </p:cNvGrpSpPr>
          <p:nvPr/>
        </p:nvGrpSpPr>
        <p:grpSpPr>
          <a:xfrm>
            <a:off x="1029452" y="2729681"/>
            <a:ext cx="16229097" cy="6982079"/>
            <a:chOff x="0" y="0"/>
            <a:chExt cx="21638796" cy="9309438"/>
          </a:xfrm>
        </p:grpSpPr>
        <p:sp>
          <p:nvSpPr>
            <p:cNvPr id="8" name="Freeform 8" descr="A blue circles with white icons  AI-generated content may be incorrect."/>
            <p:cNvSpPr/>
            <p:nvPr/>
          </p:nvSpPr>
          <p:spPr>
            <a:xfrm>
              <a:off x="0" y="0"/>
              <a:ext cx="21638768" cy="9309481"/>
            </a:xfrm>
            <a:custGeom>
              <a:avLst/>
              <a:gdLst/>
              <a:ahLst/>
              <a:cxnLst/>
              <a:rect l="l" t="t" r="r" b="b"/>
              <a:pathLst>
                <a:path w="21638768" h="9309481">
                  <a:moveTo>
                    <a:pt x="0" y="0"/>
                  </a:moveTo>
                  <a:lnTo>
                    <a:pt x="21638768" y="0"/>
                  </a:lnTo>
                  <a:lnTo>
                    <a:pt x="21638768" y="9309481"/>
                  </a:lnTo>
                  <a:lnTo>
                    <a:pt x="0" y="9309481"/>
                  </a:lnTo>
                  <a:lnTo>
                    <a:pt x="0" y="0"/>
                  </a:lnTo>
                  <a:close/>
                </a:path>
              </a:pathLst>
            </a:custGeom>
            <a:blipFill>
              <a:blip r:embed="rId5"/>
              <a:stretch>
                <a:fillRect t="-18" b="-17"/>
              </a:stretch>
            </a:blipFill>
          </p:spPr>
          <p:txBody>
            <a:bodyPr/>
            <a:lstStyle/>
            <a:p>
              <a:endParaRPr lang="en-US" dirty="0"/>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AECEA"/>
        </a:solidFill>
        <a:effectLst/>
      </p:bgPr>
    </p:bg>
    <p:spTree>
      <p:nvGrpSpPr>
        <p:cNvPr id="1" name="">
          <a:extLst>
            <a:ext uri="{FF2B5EF4-FFF2-40B4-BE49-F238E27FC236}">
              <a16:creationId xmlns:a16="http://schemas.microsoft.com/office/drawing/2014/main" id="{4CD7099B-FEAA-20EC-9128-A57F58D319FA}"/>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E84E8157-0EF7-4D9A-0FE8-5C45E36F3C0F}"/>
              </a:ext>
            </a:extLst>
          </p:cNvPr>
          <p:cNvGrpSpPr>
            <a:grpSpLocks noChangeAspect="1"/>
          </p:cNvGrpSpPr>
          <p:nvPr/>
        </p:nvGrpSpPr>
        <p:grpSpPr>
          <a:xfrm>
            <a:off x="53788" y="4114800"/>
            <a:ext cx="5577094" cy="4906886"/>
            <a:chOff x="0" y="0"/>
            <a:chExt cx="7436126" cy="6542514"/>
          </a:xfrm>
        </p:grpSpPr>
        <p:sp>
          <p:nvSpPr>
            <p:cNvPr id="4" name="Freeform 4" descr="A line art of buildings and trees  AI-generated content may be incorrect.">
              <a:extLst>
                <a:ext uri="{FF2B5EF4-FFF2-40B4-BE49-F238E27FC236}">
                  <a16:creationId xmlns:a16="http://schemas.microsoft.com/office/drawing/2014/main" id="{31FBB35E-9426-36DB-EE50-43D4C912D81A}"/>
                </a:ext>
              </a:extLst>
            </p:cNvPr>
            <p:cNvSpPr/>
            <p:nvPr/>
          </p:nvSpPr>
          <p:spPr>
            <a:xfrm>
              <a:off x="0" y="0"/>
              <a:ext cx="7436104" cy="6542532"/>
            </a:xfrm>
            <a:custGeom>
              <a:avLst/>
              <a:gdLst/>
              <a:ahLst/>
              <a:cxnLst/>
              <a:rect l="l" t="t" r="r" b="b"/>
              <a:pathLst>
                <a:path w="7436104" h="6542532">
                  <a:moveTo>
                    <a:pt x="0" y="0"/>
                  </a:moveTo>
                  <a:lnTo>
                    <a:pt x="7436104" y="0"/>
                  </a:lnTo>
                  <a:lnTo>
                    <a:pt x="7436104" y="6542532"/>
                  </a:lnTo>
                  <a:lnTo>
                    <a:pt x="0" y="6542532"/>
                  </a:lnTo>
                  <a:lnTo>
                    <a:pt x="0" y="0"/>
                  </a:lnTo>
                  <a:close/>
                </a:path>
              </a:pathLst>
            </a:custGeom>
            <a:blipFill>
              <a:blip r:embed="rId3">
                <a:alphaModFix amt="40000"/>
              </a:blip>
              <a:stretch>
                <a:fillRect/>
              </a:stretch>
            </a:blipFill>
          </p:spPr>
          <p:txBody>
            <a:bodyPr/>
            <a:lstStyle/>
            <a:p>
              <a:endParaRPr lang="en-US" dirty="0"/>
            </a:p>
          </p:txBody>
        </p:sp>
      </p:grpSp>
      <p:grpSp>
        <p:nvGrpSpPr>
          <p:cNvPr id="5" name="Group 5">
            <a:extLst>
              <a:ext uri="{FF2B5EF4-FFF2-40B4-BE49-F238E27FC236}">
                <a16:creationId xmlns:a16="http://schemas.microsoft.com/office/drawing/2014/main" id="{B636FEC8-0AC3-AA19-2A75-121591256D7A}"/>
              </a:ext>
            </a:extLst>
          </p:cNvPr>
          <p:cNvGrpSpPr>
            <a:grpSpLocks noChangeAspect="1"/>
          </p:cNvGrpSpPr>
          <p:nvPr/>
        </p:nvGrpSpPr>
        <p:grpSpPr>
          <a:xfrm>
            <a:off x="10744200" y="697300"/>
            <a:ext cx="7004448" cy="2091098"/>
            <a:chOff x="0" y="0"/>
            <a:chExt cx="9339264" cy="2788130"/>
          </a:xfrm>
        </p:grpSpPr>
        <p:sp>
          <p:nvSpPr>
            <p:cNvPr id="6" name="Freeform 6" descr="A building with trees and clouds  AI-generated content may be incorrect.">
              <a:extLst>
                <a:ext uri="{FF2B5EF4-FFF2-40B4-BE49-F238E27FC236}">
                  <a16:creationId xmlns:a16="http://schemas.microsoft.com/office/drawing/2014/main" id="{A0EBBBE1-F98C-9C06-727D-139497A095B5}"/>
                </a:ext>
              </a:extLst>
            </p:cNvPr>
            <p:cNvSpPr/>
            <p:nvPr/>
          </p:nvSpPr>
          <p:spPr>
            <a:xfrm>
              <a:off x="0" y="0"/>
              <a:ext cx="9339326" cy="2788158"/>
            </a:xfrm>
            <a:custGeom>
              <a:avLst/>
              <a:gdLst/>
              <a:ahLst/>
              <a:cxnLst/>
              <a:rect l="l" t="t" r="r" b="b"/>
              <a:pathLst>
                <a:path w="9339326" h="2788158">
                  <a:moveTo>
                    <a:pt x="0" y="0"/>
                  </a:moveTo>
                  <a:lnTo>
                    <a:pt x="9339326" y="0"/>
                  </a:lnTo>
                  <a:lnTo>
                    <a:pt x="9339326" y="2788158"/>
                  </a:lnTo>
                  <a:lnTo>
                    <a:pt x="0" y="2788158"/>
                  </a:lnTo>
                  <a:lnTo>
                    <a:pt x="0" y="0"/>
                  </a:lnTo>
                  <a:close/>
                </a:path>
              </a:pathLst>
            </a:custGeom>
            <a:blipFill>
              <a:blip r:embed="rId4">
                <a:alphaModFix amt="40000"/>
              </a:blip>
              <a:stretch>
                <a:fillRect/>
              </a:stretch>
            </a:blipFill>
          </p:spPr>
          <p:txBody>
            <a:bodyPr/>
            <a:lstStyle/>
            <a:p>
              <a:endParaRPr lang="en-US" dirty="0"/>
            </a:p>
          </p:txBody>
        </p:sp>
      </p:grpSp>
      <p:pic>
        <p:nvPicPr>
          <p:cNvPr id="10" name="Picture 9" descr="A diagram of a journey&#10;&#10;AI-generated content may be incorrect.">
            <a:extLst>
              <a:ext uri="{FF2B5EF4-FFF2-40B4-BE49-F238E27FC236}">
                <a16:creationId xmlns:a16="http://schemas.microsoft.com/office/drawing/2014/main" id="{6E973BCF-C64C-D5E0-74C9-5425B0070C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648" y="16329"/>
            <a:ext cx="16916400" cy="10270671"/>
          </a:xfrm>
          <a:prstGeom prst="rect">
            <a:avLst/>
          </a:prstGeom>
        </p:spPr>
      </p:pic>
    </p:spTree>
    <p:extLst>
      <p:ext uri="{BB962C8B-B14F-4D97-AF65-F5344CB8AC3E}">
        <p14:creationId xmlns:p14="http://schemas.microsoft.com/office/powerpoint/2010/main" val="837548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dirty="0"/>
          </a:p>
        </p:txBody>
      </p:sp>
      <p:sp>
        <p:nvSpPr>
          <p:cNvPr id="3" name="TextBox 3"/>
          <p:cNvSpPr txBox="1"/>
          <p:nvPr/>
        </p:nvSpPr>
        <p:spPr>
          <a:xfrm>
            <a:off x="6035040" y="3247052"/>
            <a:ext cx="7132320" cy="446723"/>
          </a:xfrm>
          <a:prstGeom prst="rect">
            <a:avLst/>
          </a:prstGeom>
        </p:spPr>
        <p:txBody>
          <a:bodyPr lIns="0" tIns="0" rIns="0" bIns="0" rtlCol="0" anchor="t">
            <a:spAutoFit/>
          </a:bodyPr>
          <a:lstStyle/>
          <a:p>
            <a:pPr algn="l">
              <a:lnSpc>
                <a:spcPts val="2268"/>
              </a:lnSpc>
            </a:pPr>
            <a:r>
              <a:rPr lang="en-US" sz="2100" b="1" dirty="0">
                <a:solidFill>
                  <a:srgbClr val="FFFFFF"/>
                </a:solidFill>
                <a:latin typeface="Poppins Bold"/>
                <a:ea typeface="Poppins Bold"/>
                <a:cs typeface="Poppins Bold"/>
                <a:sym typeface="Poppins Bold"/>
              </a:rPr>
              <a:t>STEP 01</a:t>
            </a:r>
          </a:p>
        </p:txBody>
      </p:sp>
      <p:grpSp>
        <p:nvGrpSpPr>
          <p:cNvPr id="4" name="Group 4"/>
          <p:cNvGrpSpPr/>
          <p:nvPr/>
        </p:nvGrpSpPr>
        <p:grpSpPr>
          <a:xfrm>
            <a:off x="5943600" y="3763307"/>
            <a:ext cx="9601200" cy="1485900"/>
            <a:chOff x="0" y="0"/>
            <a:chExt cx="12801600" cy="1981200"/>
          </a:xfrm>
        </p:grpSpPr>
        <p:sp>
          <p:nvSpPr>
            <p:cNvPr id="5" name="Freeform 5"/>
            <p:cNvSpPr/>
            <p:nvPr/>
          </p:nvSpPr>
          <p:spPr>
            <a:xfrm>
              <a:off x="0" y="0"/>
              <a:ext cx="12801600" cy="1981200"/>
            </a:xfrm>
            <a:custGeom>
              <a:avLst/>
              <a:gdLst/>
              <a:ahLst/>
              <a:cxnLst/>
              <a:rect l="l" t="t" r="r" b="b"/>
              <a:pathLst>
                <a:path w="12801600" h="1981200">
                  <a:moveTo>
                    <a:pt x="0" y="0"/>
                  </a:moveTo>
                  <a:lnTo>
                    <a:pt x="12801600" y="0"/>
                  </a:lnTo>
                  <a:lnTo>
                    <a:pt x="12801600" y="1981200"/>
                  </a:lnTo>
                  <a:lnTo>
                    <a:pt x="0" y="1981200"/>
                  </a:lnTo>
                  <a:close/>
                </a:path>
              </a:pathLst>
            </a:custGeom>
            <a:solidFill>
              <a:srgbClr val="000000">
                <a:alpha val="0"/>
              </a:srgbClr>
            </a:solidFill>
          </p:spPr>
          <p:txBody>
            <a:bodyPr/>
            <a:lstStyle/>
            <a:p>
              <a:endParaRPr lang="en-US" dirty="0"/>
            </a:p>
          </p:txBody>
        </p:sp>
        <p:sp>
          <p:nvSpPr>
            <p:cNvPr id="6" name="TextBox 6"/>
            <p:cNvSpPr txBox="1"/>
            <p:nvPr/>
          </p:nvSpPr>
          <p:spPr>
            <a:xfrm>
              <a:off x="0" y="-38100"/>
              <a:ext cx="12801600" cy="2019300"/>
            </a:xfrm>
            <a:prstGeom prst="rect">
              <a:avLst/>
            </a:prstGeom>
          </p:spPr>
          <p:txBody>
            <a:bodyPr lIns="0" tIns="0" rIns="0" bIns="0" rtlCol="0" anchor="ctr"/>
            <a:lstStyle/>
            <a:p>
              <a:pPr algn="l">
                <a:lnSpc>
                  <a:spcPts val="5099"/>
                </a:lnSpc>
              </a:pPr>
              <a:r>
                <a:rPr lang="en-US" sz="4200" b="1" dirty="0">
                  <a:solidFill>
                    <a:srgbClr val="FFFFFF"/>
                  </a:solidFill>
                  <a:latin typeface="Poppins Medium"/>
                  <a:ea typeface="Poppins Medium"/>
                  <a:cs typeface="Poppins Medium"/>
                  <a:sym typeface="Poppins Medium"/>
                </a:rPr>
                <a:t>Call our Hotline or attend </a:t>
              </a:r>
            </a:p>
            <a:p>
              <a:pPr algn="l">
                <a:lnSpc>
                  <a:spcPts val="5099"/>
                </a:lnSpc>
              </a:pPr>
              <a:r>
                <a:rPr lang="en-US" sz="4200" b="1" dirty="0">
                  <a:solidFill>
                    <a:srgbClr val="FFFFFF"/>
                  </a:solidFill>
                  <a:latin typeface="Poppins Medium"/>
                  <a:ea typeface="Poppins Medium"/>
                  <a:cs typeface="Poppins Medium"/>
                  <a:sym typeface="Poppins Medium"/>
                </a:rPr>
                <a:t>a Homebuyer Info Session</a:t>
              </a:r>
            </a:p>
          </p:txBody>
        </p:sp>
      </p:grpSp>
      <p:sp>
        <p:nvSpPr>
          <p:cNvPr id="7" name="TextBox 7"/>
          <p:cNvSpPr txBox="1"/>
          <p:nvPr/>
        </p:nvSpPr>
        <p:spPr>
          <a:xfrm>
            <a:off x="6035040" y="5133002"/>
            <a:ext cx="9418320" cy="1962192"/>
          </a:xfrm>
          <a:prstGeom prst="rect">
            <a:avLst/>
          </a:prstGeom>
        </p:spPr>
        <p:txBody>
          <a:bodyPr lIns="0" tIns="0" rIns="0" bIns="0" rtlCol="0" anchor="t">
            <a:spAutoFit/>
          </a:bodyPr>
          <a:lstStyle/>
          <a:p>
            <a:pPr algn="l">
              <a:lnSpc>
                <a:spcPts val="5399"/>
              </a:lnSpc>
            </a:pPr>
            <a:r>
              <a:rPr lang="en-US" sz="2999" dirty="0">
                <a:solidFill>
                  <a:srgbClr val="FFFFFF"/>
                </a:solidFill>
                <a:latin typeface="Open Sans"/>
                <a:ea typeface="Open Sans"/>
                <a:cs typeface="Open Sans"/>
                <a:sym typeface="Open Sans"/>
              </a:rPr>
              <a:t>We’ll discuss your goals and provide information and resources for getting started. The WHRC hotline is </a:t>
            </a:r>
          </a:p>
          <a:p>
            <a:pPr algn="l">
              <a:lnSpc>
                <a:spcPts val="5399"/>
              </a:lnSpc>
            </a:pPr>
            <a:r>
              <a:rPr lang="en-US" sz="2999" dirty="0">
                <a:solidFill>
                  <a:srgbClr val="FFFFFF"/>
                </a:solidFill>
                <a:latin typeface="Open Sans"/>
                <a:ea typeface="Open Sans"/>
                <a:cs typeface="Open Sans"/>
                <a:sym typeface="Open Sans"/>
              </a:rPr>
              <a:t>1-877-894-HOME (4663).</a:t>
            </a:r>
          </a:p>
        </p:txBody>
      </p:sp>
      <p:grpSp>
        <p:nvGrpSpPr>
          <p:cNvPr id="8" name="Group 8"/>
          <p:cNvGrpSpPr>
            <a:grpSpLocks noChangeAspect="1"/>
          </p:cNvGrpSpPr>
          <p:nvPr/>
        </p:nvGrpSpPr>
        <p:grpSpPr>
          <a:xfrm>
            <a:off x="2743200" y="3191807"/>
            <a:ext cx="2057400" cy="2057400"/>
            <a:chOff x="0" y="0"/>
            <a:chExt cx="2743200" cy="2743200"/>
          </a:xfrm>
        </p:grpSpPr>
        <p:sp>
          <p:nvSpPr>
            <p:cNvPr id="9" name="Freeform 9" descr="A black circle with white text and two people holding up their roof  AI-generated content may be incorrect."/>
            <p:cNvSpPr/>
            <p:nvPr/>
          </p:nvSpPr>
          <p:spPr>
            <a:xfrm>
              <a:off x="0" y="0"/>
              <a:ext cx="2743200" cy="2743200"/>
            </a:xfrm>
            <a:custGeom>
              <a:avLst/>
              <a:gdLst/>
              <a:ahLst/>
              <a:cxnLst/>
              <a:rect l="l" t="t" r="r" b="b"/>
              <a:pathLst>
                <a:path w="2743200" h="2743200">
                  <a:moveTo>
                    <a:pt x="0" y="0"/>
                  </a:moveTo>
                  <a:lnTo>
                    <a:pt x="2743200" y="0"/>
                  </a:lnTo>
                  <a:lnTo>
                    <a:pt x="2743200" y="2743200"/>
                  </a:lnTo>
                  <a:lnTo>
                    <a:pt x="0" y="2743200"/>
                  </a:lnTo>
                  <a:lnTo>
                    <a:pt x="0" y="0"/>
                  </a:lnTo>
                  <a:close/>
                </a:path>
              </a:pathLst>
            </a:custGeom>
            <a:blipFill>
              <a:blip r:embed="rId4"/>
              <a:stretch>
                <a:fillRect/>
              </a:stretch>
            </a:blipFill>
          </p:spPr>
          <p:txBody>
            <a:bodyPr/>
            <a:lstStyle/>
            <a:p>
              <a:endParaRPr lang="en-US" dirty="0"/>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dirty="0"/>
          </a:p>
        </p:txBody>
      </p:sp>
      <p:sp>
        <p:nvSpPr>
          <p:cNvPr id="3" name="TextBox 3"/>
          <p:cNvSpPr txBox="1"/>
          <p:nvPr/>
        </p:nvSpPr>
        <p:spPr>
          <a:xfrm>
            <a:off x="6035040" y="2570763"/>
            <a:ext cx="7132320" cy="446723"/>
          </a:xfrm>
          <a:prstGeom prst="rect">
            <a:avLst/>
          </a:prstGeom>
        </p:spPr>
        <p:txBody>
          <a:bodyPr lIns="0" tIns="0" rIns="0" bIns="0" rtlCol="0" anchor="t">
            <a:spAutoFit/>
          </a:bodyPr>
          <a:lstStyle/>
          <a:p>
            <a:pPr algn="l">
              <a:lnSpc>
                <a:spcPts val="2268"/>
              </a:lnSpc>
            </a:pPr>
            <a:r>
              <a:rPr lang="en-US" sz="2100" b="1" dirty="0">
                <a:solidFill>
                  <a:srgbClr val="455664"/>
                </a:solidFill>
                <a:latin typeface="Poppins Bold"/>
                <a:ea typeface="Poppins Bold"/>
                <a:cs typeface="Poppins Bold"/>
                <a:sym typeface="Poppins Bold"/>
              </a:rPr>
              <a:t>STEP 02</a:t>
            </a:r>
          </a:p>
        </p:txBody>
      </p:sp>
      <p:grpSp>
        <p:nvGrpSpPr>
          <p:cNvPr id="4" name="Group 4"/>
          <p:cNvGrpSpPr/>
          <p:nvPr/>
        </p:nvGrpSpPr>
        <p:grpSpPr>
          <a:xfrm>
            <a:off x="5943600" y="3087018"/>
            <a:ext cx="9601200" cy="1485900"/>
            <a:chOff x="0" y="0"/>
            <a:chExt cx="12801600" cy="1981200"/>
          </a:xfrm>
        </p:grpSpPr>
        <p:sp>
          <p:nvSpPr>
            <p:cNvPr id="5" name="Freeform 5"/>
            <p:cNvSpPr/>
            <p:nvPr/>
          </p:nvSpPr>
          <p:spPr>
            <a:xfrm>
              <a:off x="0" y="0"/>
              <a:ext cx="12801600" cy="1981200"/>
            </a:xfrm>
            <a:custGeom>
              <a:avLst/>
              <a:gdLst/>
              <a:ahLst/>
              <a:cxnLst/>
              <a:rect l="l" t="t" r="r" b="b"/>
              <a:pathLst>
                <a:path w="12801600" h="1981200">
                  <a:moveTo>
                    <a:pt x="0" y="0"/>
                  </a:moveTo>
                  <a:lnTo>
                    <a:pt x="12801600" y="0"/>
                  </a:lnTo>
                  <a:lnTo>
                    <a:pt x="12801600" y="1981200"/>
                  </a:lnTo>
                  <a:lnTo>
                    <a:pt x="0" y="1981200"/>
                  </a:lnTo>
                  <a:close/>
                </a:path>
              </a:pathLst>
            </a:custGeom>
            <a:solidFill>
              <a:srgbClr val="000000">
                <a:alpha val="0"/>
              </a:srgbClr>
            </a:solidFill>
          </p:spPr>
          <p:txBody>
            <a:bodyPr/>
            <a:lstStyle/>
            <a:p>
              <a:endParaRPr lang="en-US" dirty="0"/>
            </a:p>
          </p:txBody>
        </p:sp>
        <p:sp>
          <p:nvSpPr>
            <p:cNvPr id="6" name="TextBox 6"/>
            <p:cNvSpPr txBox="1"/>
            <p:nvPr/>
          </p:nvSpPr>
          <p:spPr>
            <a:xfrm>
              <a:off x="0" y="-38100"/>
              <a:ext cx="12801600" cy="2019300"/>
            </a:xfrm>
            <a:prstGeom prst="rect">
              <a:avLst/>
            </a:prstGeom>
          </p:spPr>
          <p:txBody>
            <a:bodyPr lIns="0" tIns="0" rIns="0" bIns="0" rtlCol="0" anchor="ctr"/>
            <a:lstStyle/>
            <a:p>
              <a:pPr algn="l">
                <a:lnSpc>
                  <a:spcPts val="5099"/>
                </a:lnSpc>
              </a:pPr>
              <a:r>
                <a:rPr lang="en-US" sz="4200" b="1" dirty="0">
                  <a:solidFill>
                    <a:srgbClr val="455664"/>
                  </a:solidFill>
                  <a:latin typeface="Poppins Medium"/>
                  <a:ea typeface="Poppins Medium"/>
                  <a:cs typeface="Poppins Medium"/>
                  <a:sym typeface="Poppins Medium"/>
                </a:rPr>
                <a:t>Meet with a Housing Counselor</a:t>
              </a:r>
            </a:p>
          </p:txBody>
        </p:sp>
      </p:grpSp>
      <p:sp>
        <p:nvSpPr>
          <p:cNvPr id="7" name="TextBox 7"/>
          <p:cNvSpPr txBox="1"/>
          <p:nvPr/>
        </p:nvSpPr>
        <p:spPr>
          <a:xfrm>
            <a:off x="6035040" y="4456713"/>
            <a:ext cx="9418320" cy="3314769"/>
          </a:xfrm>
          <a:prstGeom prst="rect">
            <a:avLst/>
          </a:prstGeom>
        </p:spPr>
        <p:txBody>
          <a:bodyPr lIns="0" tIns="0" rIns="0" bIns="0" rtlCol="0" anchor="t">
            <a:spAutoFit/>
          </a:bodyPr>
          <a:lstStyle/>
          <a:p>
            <a:pPr algn="l">
              <a:lnSpc>
                <a:spcPts val="5399"/>
              </a:lnSpc>
            </a:pPr>
            <a:r>
              <a:rPr lang="en-US" sz="2999" dirty="0">
                <a:solidFill>
                  <a:srgbClr val="13415E"/>
                </a:solidFill>
                <a:latin typeface="Open Sans"/>
                <a:ea typeface="Open Sans"/>
                <a:cs typeface="Open Sans"/>
                <a:sym typeface="Open Sans"/>
              </a:rPr>
              <a:t>We will connect you with a HUD-certified housing counselor from our verified non-profit network. They will serve as a trusted advisor throughout your homeownership journey, helping you navigate milestones and challenges.</a:t>
            </a:r>
          </a:p>
        </p:txBody>
      </p:sp>
      <p:grpSp>
        <p:nvGrpSpPr>
          <p:cNvPr id="8" name="Group 8"/>
          <p:cNvGrpSpPr>
            <a:grpSpLocks noChangeAspect="1"/>
          </p:cNvGrpSpPr>
          <p:nvPr/>
        </p:nvGrpSpPr>
        <p:grpSpPr>
          <a:xfrm>
            <a:off x="2743200" y="2515518"/>
            <a:ext cx="2057400" cy="2057400"/>
            <a:chOff x="0" y="0"/>
            <a:chExt cx="2743200" cy="2743200"/>
          </a:xfrm>
        </p:grpSpPr>
        <p:sp>
          <p:nvSpPr>
            <p:cNvPr id="9" name="Freeform 9" descr="A black circle with a couple of people talking  AI-generated content may be incorrect."/>
            <p:cNvSpPr/>
            <p:nvPr/>
          </p:nvSpPr>
          <p:spPr>
            <a:xfrm>
              <a:off x="0" y="0"/>
              <a:ext cx="2743200" cy="2743200"/>
            </a:xfrm>
            <a:custGeom>
              <a:avLst/>
              <a:gdLst/>
              <a:ahLst/>
              <a:cxnLst/>
              <a:rect l="l" t="t" r="r" b="b"/>
              <a:pathLst>
                <a:path w="2743200" h="2743200">
                  <a:moveTo>
                    <a:pt x="0" y="0"/>
                  </a:moveTo>
                  <a:lnTo>
                    <a:pt x="2743200" y="0"/>
                  </a:lnTo>
                  <a:lnTo>
                    <a:pt x="2743200" y="2743200"/>
                  </a:lnTo>
                  <a:lnTo>
                    <a:pt x="0" y="2743200"/>
                  </a:lnTo>
                  <a:lnTo>
                    <a:pt x="0" y="0"/>
                  </a:lnTo>
                  <a:close/>
                </a:path>
              </a:pathLst>
            </a:custGeom>
            <a:blipFill>
              <a:blip r:embed="rId3"/>
              <a:stretch>
                <a:fillRect/>
              </a:stretch>
            </a:blipFill>
          </p:spPr>
          <p:txBody>
            <a:bodyPr/>
            <a:lstStyle/>
            <a:p>
              <a:endParaRPr lang="en-US" dirty="0"/>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411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dirty="0"/>
          </a:p>
        </p:txBody>
      </p:sp>
      <p:grpSp>
        <p:nvGrpSpPr>
          <p:cNvPr id="3" name="Group 3"/>
          <p:cNvGrpSpPr>
            <a:grpSpLocks noChangeAspect="1"/>
          </p:cNvGrpSpPr>
          <p:nvPr/>
        </p:nvGrpSpPr>
        <p:grpSpPr>
          <a:xfrm>
            <a:off x="2743200" y="2515518"/>
            <a:ext cx="2057400" cy="2057400"/>
            <a:chOff x="0" y="0"/>
            <a:chExt cx="2743200" cy="2743200"/>
          </a:xfrm>
        </p:grpSpPr>
        <p:sp>
          <p:nvSpPr>
            <p:cNvPr id="4" name="Freeform 4" descr="A white line drawing of a house and a path  AI-generated content may be incorrect."/>
            <p:cNvSpPr/>
            <p:nvPr/>
          </p:nvSpPr>
          <p:spPr>
            <a:xfrm>
              <a:off x="0" y="0"/>
              <a:ext cx="2743200" cy="2743200"/>
            </a:xfrm>
            <a:custGeom>
              <a:avLst/>
              <a:gdLst/>
              <a:ahLst/>
              <a:cxnLst/>
              <a:rect l="l" t="t" r="r" b="b"/>
              <a:pathLst>
                <a:path w="2743200" h="2743200">
                  <a:moveTo>
                    <a:pt x="0" y="0"/>
                  </a:moveTo>
                  <a:lnTo>
                    <a:pt x="2743200" y="0"/>
                  </a:lnTo>
                  <a:lnTo>
                    <a:pt x="2743200" y="2743200"/>
                  </a:lnTo>
                  <a:lnTo>
                    <a:pt x="0" y="2743200"/>
                  </a:lnTo>
                  <a:lnTo>
                    <a:pt x="0" y="0"/>
                  </a:lnTo>
                  <a:close/>
                </a:path>
              </a:pathLst>
            </a:custGeom>
            <a:blipFill>
              <a:blip r:embed="rId3"/>
              <a:stretch>
                <a:fillRect/>
              </a:stretch>
            </a:blipFill>
          </p:spPr>
          <p:txBody>
            <a:bodyPr/>
            <a:lstStyle/>
            <a:p>
              <a:endParaRPr lang="en-US" dirty="0"/>
            </a:p>
          </p:txBody>
        </p:sp>
      </p:grpSp>
      <p:sp>
        <p:nvSpPr>
          <p:cNvPr id="5" name="TextBox 5"/>
          <p:cNvSpPr txBox="1"/>
          <p:nvPr/>
        </p:nvSpPr>
        <p:spPr>
          <a:xfrm>
            <a:off x="6035040" y="2570763"/>
            <a:ext cx="7132320" cy="446723"/>
          </a:xfrm>
          <a:prstGeom prst="rect">
            <a:avLst/>
          </a:prstGeom>
        </p:spPr>
        <p:txBody>
          <a:bodyPr lIns="0" tIns="0" rIns="0" bIns="0" rtlCol="0" anchor="t">
            <a:spAutoFit/>
          </a:bodyPr>
          <a:lstStyle/>
          <a:p>
            <a:pPr algn="l">
              <a:lnSpc>
                <a:spcPts val="2268"/>
              </a:lnSpc>
            </a:pPr>
            <a:r>
              <a:rPr lang="en-US" sz="2100" b="1" dirty="0">
                <a:solidFill>
                  <a:srgbClr val="FFFFFF"/>
                </a:solidFill>
                <a:latin typeface="Poppins Bold"/>
                <a:ea typeface="Poppins Bold"/>
                <a:cs typeface="Poppins Bold"/>
                <a:sym typeface="Poppins Bold"/>
              </a:rPr>
              <a:t>STEP 03</a:t>
            </a:r>
          </a:p>
        </p:txBody>
      </p:sp>
      <p:grpSp>
        <p:nvGrpSpPr>
          <p:cNvPr id="6" name="Group 6"/>
          <p:cNvGrpSpPr/>
          <p:nvPr/>
        </p:nvGrpSpPr>
        <p:grpSpPr>
          <a:xfrm>
            <a:off x="5943600" y="3087018"/>
            <a:ext cx="9601200" cy="1485900"/>
            <a:chOff x="0" y="0"/>
            <a:chExt cx="12801600" cy="1981200"/>
          </a:xfrm>
        </p:grpSpPr>
        <p:sp>
          <p:nvSpPr>
            <p:cNvPr id="7" name="Freeform 7"/>
            <p:cNvSpPr/>
            <p:nvPr/>
          </p:nvSpPr>
          <p:spPr>
            <a:xfrm>
              <a:off x="0" y="0"/>
              <a:ext cx="12801600" cy="1981200"/>
            </a:xfrm>
            <a:custGeom>
              <a:avLst/>
              <a:gdLst/>
              <a:ahLst/>
              <a:cxnLst/>
              <a:rect l="l" t="t" r="r" b="b"/>
              <a:pathLst>
                <a:path w="12801600" h="1981200">
                  <a:moveTo>
                    <a:pt x="0" y="0"/>
                  </a:moveTo>
                  <a:lnTo>
                    <a:pt x="12801600" y="0"/>
                  </a:lnTo>
                  <a:lnTo>
                    <a:pt x="12801600" y="1981200"/>
                  </a:lnTo>
                  <a:lnTo>
                    <a:pt x="0" y="1981200"/>
                  </a:lnTo>
                  <a:close/>
                </a:path>
              </a:pathLst>
            </a:custGeom>
            <a:solidFill>
              <a:srgbClr val="000000">
                <a:alpha val="0"/>
              </a:srgbClr>
            </a:solidFill>
          </p:spPr>
          <p:txBody>
            <a:bodyPr/>
            <a:lstStyle/>
            <a:p>
              <a:endParaRPr lang="en-US" dirty="0"/>
            </a:p>
          </p:txBody>
        </p:sp>
        <p:sp>
          <p:nvSpPr>
            <p:cNvPr id="8" name="TextBox 8"/>
            <p:cNvSpPr txBox="1"/>
            <p:nvPr/>
          </p:nvSpPr>
          <p:spPr>
            <a:xfrm>
              <a:off x="0" y="-38100"/>
              <a:ext cx="12801600" cy="2019300"/>
            </a:xfrm>
            <a:prstGeom prst="rect">
              <a:avLst/>
            </a:prstGeom>
          </p:spPr>
          <p:txBody>
            <a:bodyPr lIns="0" tIns="0" rIns="0" bIns="0" rtlCol="0" anchor="ctr"/>
            <a:lstStyle/>
            <a:p>
              <a:pPr algn="l">
                <a:lnSpc>
                  <a:spcPts val="5099"/>
                </a:lnSpc>
              </a:pPr>
              <a:r>
                <a:rPr lang="en-US" sz="4200" b="1" dirty="0">
                  <a:solidFill>
                    <a:srgbClr val="FFFFFF"/>
                  </a:solidFill>
                  <a:latin typeface="Poppins Medium"/>
                  <a:ea typeface="Poppins Medium"/>
                  <a:cs typeface="Poppins Medium"/>
                  <a:sym typeface="Poppins Medium"/>
                </a:rPr>
                <a:t>Plan your homeownership path</a:t>
              </a:r>
            </a:p>
          </p:txBody>
        </p:sp>
      </p:grpSp>
      <p:sp>
        <p:nvSpPr>
          <p:cNvPr id="9" name="TextBox 9"/>
          <p:cNvSpPr txBox="1"/>
          <p:nvPr/>
        </p:nvSpPr>
        <p:spPr>
          <a:xfrm>
            <a:off x="6035040" y="4456713"/>
            <a:ext cx="9418320" cy="3314701"/>
          </a:xfrm>
          <a:prstGeom prst="rect">
            <a:avLst/>
          </a:prstGeom>
        </p:spPr>
        <p:txBody>
          <a:bodyPr lIns="0" tIns="0" rIns="0" bIns="0" rtlCol="0" anchor="t">
            <a:spAutoFit/>
          </a:bodyPr>
          <a:lstStyle/>
          <a:p>
            <a:pPr algn="l">
              <a:lnSpc>
                <a:spcPts val="5399"/>
              </a:lnSpc>
            </a:pPr>
            <a:r>
              <a:rPr lang="en-US" sz="2999" dirty="0">
                <a:solidFill>
                  <a:srgbClr val="FFFFFF"/>
                </a:solidFill>
                <a:latin typeface="Open Sans"/>
                <a:ea typeface="Open Sans"/>
                <a:cs typeface="Open Sans"/>
                <a:sym typeface="Open Sans"/>
              </a:rPr>
              <a:t>With your housing counselor, you will create a budget, determine a timeline, assess your credit, and explore resources like down payment assistance, affordable homeownership opportunities in your area, and lending options.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C0078-17CF-E91B-3BFB-D2AA5B014A8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61E4B2C-CCB2-1F56-94F7-EB065FF1F393}"/>
              </a:ext>
            </a:extLst>
          </p:cNvPr>
          <p:cNvGrpSpPr>
            <a:grpSpLocks noChangeAspect="1"/>
          </p:cNvGrpSpPr>
          <p:nvPr/>
        </p:nvGrpSpPr>
        <p:grpSpPr>
          <a:xfrm>
            <a:off x="-35472" y="0"/>
            <a:ext cx="8458200" cy="10302765"/>
            <a:chOff x="0" y="0"/>
            <a:chExt cx="11277600" cy="13737020"/>
          </a:xfrm>
        </p:grpSpPr>
        <p:sp>
          <p:nvSpPr>
            <p:cNvPr id="3" name="Freeform 3">
              <a:extLst>
                <a:ext uri="{FF2B5EF4-FFF2-40B4-BE49-F238E27FC236}">
                  <a16:creationId xmlns:a16="http://schemas.microsoft.com/office/drawing/2014/main" id="{6D22DC22-9B74-F5EC-4A7D-DE963014AAD7}"/>
                </a:ext>
              </a:extLst>
            </p:cNvPr>
            <p:cNvSpPr/>
            <p:nvPr/>
          </p:nvSpPr>
          <p:spPr>
            <a:xfrm>
              <a:off x="0" y="0"/>
              <a:ext cx="11277600" cy="13737082"/>
            </a:xfrm>
            <a:custGeom>
              <a:avLst/>
              <a:gdLst/>
              <a:ahLst/>
              <a:cxnLst/>
              <a:rect l="l" t="t" r="r" b="b"/>
              <a:pathLst>
                <a:path w="11277600" h="13737082">
                  <a:moveTo>
                    <a:pt x="0" y="0"/>
                  </a:moveTo>
                  <a:lnTo>
                    <a:pt x="11277600" y="0"/>
                  </a:lnTo>
                  <a:lnTo>
                    <a:pt x="11277600" y="13737082"/>
                  </a:lnTo>
                  <a:lnTo>
                    <a:pt x="0" y="13737082"/>
                  </a:lnTo>
                  <a:lnTo>
                    <a:pt x="0" y="0"/>
                  </a:lnTo>
                  <a:close/>
                </a:path>
              </a:pathLst>
            </a:custGeom>
            <a:blipFill>
              <a:blip r:embed="rId2"/>
              <a:stretch>
                <a:fillRect l="-38749" r="-38749"/>
              </a:stretch>
            </a:blipFill>
          </p:spPr>
          <p:txBody>
            <a:bodyPr/>
            <a:lstStyle/>
            <a:p>
              <a:endParaRPr lang="en-US" dirty="0"/>
            </a:p>
          </p:txBody>
        </p:sp>
      </p:grpSp>
      <p:sp>
        <p:nvSpPr>
          <p:cNvPr id="4" name="TextBox 4">
            <a:extLst>
              <a:ext uri="{FF2B5EF4-FFF2-40B4-BE49-F238E27FC236}">
                <a16:creationId xmlns:a16="http://schemas.microsoft.com/office/drawing/2014/main" id="{B5A3B83D-5178-235E-5AFB-387595FC1525}"/>
              </a:ext>
            </a:extLst>
          </p:cNvPr>
          <p:cNvSpPr txBox="1"/>
          <p:nvPr/>
        </p:nvSpPr>
        <p:spPr>
          <a:xfrm>
            <a:off x="8912961" y="638810"/>
            <a:ext cx="8131065" cy="308229"/>
          </a:xfrm>
          <a:prstGeom prst="rect">
            <a:avLst/>
          </a:prstGeom>
        </p:spPr>
        <p:txBody>
          <a:bodyPr lIns="0" tIns="0" rIns="0" bIns="0" rtlCol="0" anchor="t">
            <a:spAutoFit/>
          </a:bodyPr>
          <a:lstStyle/>
          <a:p>
            <a:pPr algn="l">
              <a:lnSpc>
                <a:spcPts val="2268"/>
              </a:lnSpc>
            </a:pPr>
            <a:r>
              <a:rPr lang="en-US" sz="2100" b="1" dirty="0">
                <a:solidFill>
                  <a:srgbClr val="455664"/>
                </a:solidFill>
                <a:latin typeface="Poppins Bold"/>
                <a:ea typeface="Poppins Bold"/>
                <a:cs typeface="Poppins Bold"/>
                <a:sym typeface="Poppins Bold"/>
              </a:rPr>
              <a:t>Covenant Homeownership Program</a:t>
            </a:r>
          </a:p>
        </p:txBody>
      </p:sp>
      <p:grpSp>
        <p:nvGrpSpPr>
          <p:cNvPr id="5" name="Group 5">
            <a:extLst>
              <a:ext uri="{FF2B5EF4-FFF2-40B4-BE49-F238E27FC236}">
                <a16:creationId xmlns:a16="http://schemas.microsoft.com/office/drawing/2014/main" id="{3DBE6C73-2D9C-36CB-48FE-77C8B8C0D1BC}"/>
              </a:ext>
            </a:extLst>
          </p:cNvPr>
          <p:cNvGrpSpPr/>
          <p:nvPr/>
        </p:nvGrpSpPr>
        <p:grpSpPr>
          <a:xfrm>
            <a:off x="8912961" y="947039"/>
            <a:ext cx="8131065" cy="1046504"/>
            <a:chOff x="0" y="0"/>
            <a:chExt cx="10841420" cy="1395338"/>
          </a:xfrm>
        </p:grpSpPr>
        <p:sp>
          <p:nvSpPr>
            <p:cNvPr id="6" name="Freeform 6">
              <a:extLst>
                <a:ext uri="{FF2B5EF4-FFF2-40B4-BE49-F238E27FC236}">
                  <a16:creationId xmlns:a16="http://schemas.microsoft.com/office/drawing/2014/main" id="{006CC9C7-8819-775B-380F-1383B8769348}"/>
                </a:ext>
              </a:extLst>
            </p:cNvPr>
            <p:cNvSpPr/>
            <p:nvPr/>
          </p:nvSpPr>
          <p:spPr>
            <a:xfrm>
              <a:off x="0" y="0"/>
              <a:ext cx="10841420" cy="1395338"/>
            </a:xfrm>
            <a:custGeom>
              <a:avLst/>
              <a:gdLst/>
              <a:ahLst/>
              <a:cxnLst/>
              <a:rect l="l" t="t" r="r" b="b"/>
              <a:pathLst>
                <a:path w="10841420" h="1395338">
                  <a:moveTo>
                    <a:pt x="0" y="0"/>
                  </a:moveTo>
                  <a:lnTo>
                    <a:pt x="10841420" y="0"/>
                  </a:lnTo>
                  <a:lnTo>
                    <a:pt x="10841420" y="1395338"/>
                  </a:lnTo>
                  <a:lnTo>
                    <a:pt x="0" y="1395338"/>
                  </a:lnTo>
                  <a:close/>
                </a:path>
              </a:pathLst>
            </a:custGeom>
            <a:solidFill>
              <a:srgbClr val="000000">
                <a:alpha val="0"/>
              </a:srgbClr>
            </a:solidFill>
          </p:spPr>
          <p:txBody>
            <a:bodyPr/>
            <a:lstStyle/>
            <a:p>
              <a:endParaRPr lang="en-US"/>
            </a:p>
          </p:txBody>
        </p:sp>
        <p:sp>
          <p:nvSpPr>
            <p:cNvPr id="7" name="TextBox 7">
              <a:extLst>
                <a:ext uri="{FF2B5EF4-FFF2-40B4-BE49-F238E27FC236}">
                  <a16:creationId xmlns:a16="http://schemas.microsoft.com/office/drawing/2014/main" id="{C1272E79-0638-30D5-E5B5-959383EBB70D}"/>
                </a:ext>
              </a:extLst>
            </p:cNvPr>
            <p:cNvSpPr txBox="1"/>
            <p:nvPr/>
          </p:nvSpPr>
          <p:spPr>
            <a:xfrm>
              <a:off x="0" y="-38100"/>
              <a:ext cx="10841420" cy="1433438"/>
            </a:xfrm>
            <a:prstGeom prst="rect">
              <a:avLst/>
            </a:prstGeom>
          </p:spPr>
          <p:txBody>
            <a:bodyPr lIns="0" tIns="0" rIns="0" bIns="0" rtlCol="0" anchor="ctr"/>
            <a:lstStyle/>
            <a:p>
              <a:pPr algn="l">
                <a:lnSpc>
                  <a:spcPts val="5099"/>
                </a:lnSpc>
              </a:pPr>
              <a:r>
                <a:rPr lang="en-US" sz="4200" b="1">
                  <a:solidFill>
                    <a:srgbClr val="455664"/>
                  </a:solidFill>
                  <a:latin typeface="Poppins Medium"/>
                  <a:ea typeface="Poppins Medium"/>
                  <a:cs typeface="Poppins Medium"/>
                  <a:sym typeface="Poppins Medium"/>
                </a:rPr>
                <a:t>Deep roots in Washington?</a:t>
              </a:r>
            </a:p>
          </p:txBody>
        </p:sp>
      </p:grpSp>
      <p:sp>
        <p:nvSpPr>
          <p:cNvPr id="8" name="TextBox 8">
            <a:extLst>
              <a:ext uri="{FF2B5EF4-FFF2-40B4-BE49-F238E27FC236}">
                <a16:creationId xmlns:a16="http://schemas.microsoft.com/office/drawing/2014/main" id="{43AF52E8-F00F-C2EC-AE60-E04B6702F559}"/>
              </a:ext>
            </a:extLst>
          </p:cNvPr>
          <p:cNvSpPr txBox="1"/>
          <p:nvPr/>
        </p:nvSpPr>
        <p:spPr>
          <a:xfrm>
            <a:off x="8928726" y="1926867"/>
            <a:ext cx="8330574" cy="2261100"/>
          </a:xfrm>
          <a:prstGeom prst="rect">
            <a:avLst/>
          </a:prstGeom>
        </p:spPr>
        <p:txBody>
          <a:bodyPr lIns="0" tIns="0" rIns="0" bIns="0" rtlCol="0" anchor="t">
            <a:spAutoFit/>
          </a:bodyPr>
          <a:lstStyle/>
          <a:p>
            <a:pPr algn="l">
              <a:lnSpc>
                <a:spcPts val="3600"/>
              </a:lnSpc>
            </a:pPr>
            <a:r>
              <a:rPr lang="en-US" sz="2400" dirty="0">
                <a:solidFill>
                  <a:srgbClr val="455664"/>
                </a:solidFill>
                <a:latin typeface="Open Sans"/>
                <a:ea typeface="Open Sans"/>
                <a:cs typeface="Open Sans"/>
                <a:sym typeface="Open Sans"/>
              </a:rPr>
              <a:t>WHRC collaborates closely with WSHFC and the new Covenant Homeownership Program. This program provides assistance with the down payment on a home for families who were impacted by state-sanctioned housing discrimination before 1968.</a:t>
            </a:r>
          </a:p>
        </p:txBody>
      </p:sp>
      <p:grpSp>
        <p:nvGrpSpPr>
          <p:cNvPr id="9" name="Group 9">
            <a:extLst>
              <a:ext uri="{FF2B5EF4-FFF2-40B4-BE49-F238E27FC236}">
                <a16:creationId xmlns:a16="http://schemas.microsoft.com/office/drawing/2014/main" id="{675F853E-798E-7792-A281-157783FBF97F}"/>
              </a:ext>
            </a:extLst>
          </p:cNvPr>
          <p:cNvGrpSpPr>
            <a:grpSpLocks noChangeAspect="1"/>
          </p:cNvGrpSpPr>
          <p:nvPr/>
        </p:nvGrpSpPr>
        <p:grpSpPr>
          <a:xfrm>
            <a:off x="16357953" y="148902"/>
            <a:ext cx="1739634" cy="1720565"/>
            <a:chOff x="0" y="0"/>
            <a:chExt cx="4761127" cy="4708937"/>
          </a:xfrm>
        </p:grpSpPr>
        <p:sp>
          <p:nvSpPr>
            <p:cNvPr id="10" name="Freeform 10" descr="A white outline of a state in a yellow circle  Description automatically generated">
              <a:extLst>
                <a:ext uri="{FF2B5EF4-FFF2-40B4-BE49-F238E27FC236}">
                  <a16:creationId xmlns:a16="http://schemas.microsoft.com/office/drawing/2014/main" id="{F8C2BCB8-3C7B-8CCB-23BF-156567025FA7}"/>
                </a:ext>
              </a:extLst>
            </p:cNvPr>
            <p:cNvSpPr/>
            <p:nvPr/>
          </p:nvSpPr>
          <p:spPr>
            <a:xfrm>
              <a:off x="0" y="0"/>
              <a:ext cx="4761103" cy="4708906"/>
            </a:xfrm>
            <a:custGeom>
              <a:avLst/>
              <a:gdLst/>
              <a:ahLst/>
              <a:cxnLst/>
              <a:rect l="l" t="t" r="r" b="b"/>
              <a:pathLst>
                <a:path w="4761103" h="4708906">
                  <a:moveTo>
                    <a:pt x="0" y="0"/>
                  </a:moveTo>
                  <a:lnTo>
                    <a:pt x="4761103" y="0"/>
                  </a:lnTo>
                  <a:lnTo>
                    <a:pt x="4761103" y="4708906"/>
                  </a:lnTo>
                  <a:lnTo>
                    <a:pt x="0" y="4708906"/>
                  </a:lnTo>
                  <a:lnTo>
                    <a:pt x="0" y="0"/>
                  </a:lnTo>
                  <a:close/>
                </a:path>
              </a:pathLst>
            </a:custGeom>
            <a:blipFill>
              <a:blip r:embed="rId3"/>
              <a:stretch>
                <a:fillRect t="-554" b="-554"/>
              </a:stretch>
            </a:blipFill>
          </p:spPr>
          <p:txBody>
            <a:bodyPr/>
            <a:lstStyle/>
            <a:p>
              <a:endParaRPr lang="en-US"/>
            </a:p>
          </p:txBody>
        </p:sp>
      </p:grpSp>
      <p:sp>
        <p:nvSpPr>
          <p:cNvPr id="11" name="TextBox 11">
            <a:extLst>
              <a:ext uri="{FF2B5EF4-FFF2-40B4-BE49-F238E27FC236}">
                <a16:creationId xmlns:a16="http://schemas.microsoft.com/office/drawing/2014/main" id="{C6BC2DC9-5C65-F2D4-74F1-67E9B8162DFC}"/>
              </a:ext>
            </a:extLst>
          </p:cNvPr>
          <p:cNvSpPr txBox="1"/>
          <p:nvPr/>
        </p:nvSpPr>
        <p:spPr>
          <a:xfrm>
            <a:off x="8912961" y="4442892"/>
            <a:ext cx="8314809" cy="432408"/>
          </a:xfrm>
          <a:prstGeom prst="rect">
            <a:avLst/>
          </a:prstGeom>
        </p:spPr>
        <p:txBody>
          <a:bodyPr lIns="0" tIns="0" rIns="0" bIns="0" rtlCol="0" anchor="t">
            <a:spAutoFit/>
          </a:bodyPr>
          <a:lstStyle/>
          <a:p>
            <a:pPr algn="l">
              <a:lnSpc>
                <a:spcPts val="3600"/>
              </a:lnSpc>
            </a:pPr>
            <a:r>
              <a:rPr lang="en-US" sz="2400" b="1">
                <a:solidFill>
                  <a:srgbClr val="455664"/>
                </a:solidFill>
                <a:latin typeface="Open Sans Bold"/>
                <a:ea typeface="Open Sans Bold"/>
                <a:cs typeface="Open Sans Bold"/>
                <a:sym typeface="Open Sans Bold"/>
              </a:rPr>
              <a:t>Program eligibilty &amp; details:</a:t>
            </a:r>
          </a:p>
        </p:txBody>
      </p:sp>
      <p:grpSp>
        <p:nvGrpSpPr>
          <p:cNvPr id="12" name="Group 12">
            <a:extLst>
              <a:ext uri="{FF2B5EF4-FFF2-40B4-BE49-F238E27FC236}">
                <a16:creationId xmlns:a16="http://schemas.microsoft.com/office/drawing/2014/main" id="{5C783F39-D823-56B3-E7B5-96C3AC329C9C}"/>
              </a:ext>
            </a:extLst>
          </p:cNvPr>
          <p:cNvGrpSpPr>
            <a:grpSpLocks noChangeAspect="1"/>
          </p:cNvGrpSpPr>
          <p:nvPr/>
        </p:nvGrpSpPr>
        <p:grpSpPr>
          <a:xfrm>
            <a:off x="9144000" y="9258300"/>
            <a:ext cx="8131065" cy="720234"/>
            <a:chOff x="0" y="0"/>
            <a:chExt cx="16344900" cy="1447800"/>
          </a:xfrm>
        </p:grpSpPr>
        <p:sp>
          <p:nvSpPr>
            <p:cNvPr id="13" name="Freeform 13" descr="A black and white sign with black text  Description automatically generated">
              <a:extLst>
                <a:ext uri="{FF2B5EF4-FFF2-40B4-BE49-F238E27FC236}">
                  <a16:creationId xmlns:a16="http://schemas.microsoft.com/office/drawing/2014/main" id="{CBF8FC0B-E4F9-625B-D95A-E571EC4CCF67}"/>
                </a:ext>
              </a:extLst>
            </p:cNvPr>
            <p:cNvSpPr/>
            <p:nvPr/>
          </p:nvSpPr>
          <p:spPr>
            <a:xfrm>
              <a:off x="0" y="0"/>
              <a:ext cx="16344900" cy="1447800"/>
            </a:xfrm>
            <a:custGeom>
              <a:avLst/>
              <a:gdLst/>
              <a:ahLst/>
              <a:cxnLst/>
              <a:rect l="l" t="t" r="r" b="b"/>
              <a:pathLst>
                <a:path w="16344900" h="1447800">
                  <a:moveTo>
                    <a:pt x="0" y="0"/>
                  </a:moveTo>
                  <a:lnTo>
                    <a:pt x="16344900" y="0"/>
                  </a:lnTo>
                  <a:lnTo>
                    <a:pt x="16344900" y="1447800"/>
                  </a:lnTo>
                  <a:lnTo>
                    <a:pt x="0" y="1447800"/>
                  </a:lnTo>
                  <a:lnTo>
                    <a:pt x="0" y="0"/>
                  </a:lnTo>
                  <a:close/>
                </a:path>
              </a:pathLst>
            </a:custGeom>
            <a:blipFill>
              <a:blip r:embed="rId4"/>
              <a:stretch>
                <a:fillRect/>
              </a:stretch>
            </a:blipFill>
          </p:spPr>
          <p:txBody>
            <a:bodyPr/>
            <a:lstStyle/>
            <a:p>
              <a:endParaRPr lang="en-US"/>
            </a:p>
          </p:txBody>
        </p:sp>
      </p:grpSp>
      <p:sp>
        <p:nvSpPr>
          <p:cNvPr id="14" name="TextBox 14">
            <a:extLst>
              <a:ext uri="{FF2B5EF4-FFF2-40B4-BE49-F238E27FC236}">
                <a16:creationId xmlns:a16="http://schemas.microsoft.com/office/drawing/2014/main" id="{D1C2C83A-7DF3-5952-8010-BAC78875431F}"/>
              </a:ext>
            </a:extLst>
          </p:cNvPr>
          <p:cNvSpPr txBox="1"/>
          <p:nvPr/>
        </p:nvSpPr>
        <p:spPr>
          <a:xfrm>
            <a:off x="8928726" y="5008649"/>
            <a:ext cx="8299044" cy="366363"/>
          </a:xfrm>
          <a:prstGeom prst="rect">
            <a:avLst/>
          </a:prstGeom>
        </p:spPr>
        <p:txBody>
          <a:bodyPr lIns="0" tIns="0" rIns="0" bIns="0" rtlCol="0" anchor="t">
            <a:spAutoFit/>
          </a:bodyPr>
          <a:lstStyle/>
          <a:p>
            <a:pPr marL="406093" lvl="1" indent="-203047" algn="l">
              <a:lnSpc>
                <a:spcPts val="3197"/>
              </a:lnSpc>
              <a:buFont typeface="Arial"/>
              <a:buChar char="•"/>
            </a:pPr>
            <a:r>
              <a:rPr lang="en-US" sz="1880">
                <a:solidFill>
                  <a:srgbClr val="465663"/>
                </a:solidFill>
                <a:latin typeface="Open Sans"/>
                <a:ea typeface="Open Sans"/>
                <a:cs typeface="Open Sans"/>
                <a:sym typeface="Open Sans"/>
              </a:rPr>
              <a:t>Household income at or below 120% of the Area Median Income (AMI)</a:t>
            </a:r>
          </a:p>
        </p:txBody>
      </p:sp>
      <p:sp>
        <p:nvSpPr>
          <p:cNvPr id="15" name="TextBox 15">
            <a:extLst>
              <a:ext uri="{FF2B5EF4-FFF2-40B4-BE49-F238E27FC236}">
                <a16:creationId xmlns:a16="http://schemas.microsoft.com/office/drawing/2014/main" id="{C102B01D-8B11-C7DF-15A2-871DF4F0776D}"/>
              </a:ext>
            </a:extLst>
          </p:cNvPr>
          <p:cNvSpPr txBox="1"/>
          <p:nvPr/>
        </p:nvSpPr>
        <p:spPr>
          <a:xfrm>
            <a:off x="8928726" y="5508362"/>
            <a:ext cx="8299044" cy="368013"/>
          </a:xfrm>
          <a:prstGeom prst="rect">
            <a:avLst/>
          </a:prstGeom>
        </p:spPr>
        <p:txBody>
          <a:bodyPr lIns="0" tIns="0" rIns="0" bIns="0" rtlCol="0" anchor="t">
            <a:spAutoFit/>
          </a:bodyPr>
          <a:lstStyle/>
          <a:p>
            <a:pPr marL="400484" lvl="1" indent="-200242" algn="l">
              <a:lnSpc>
                <a:spcPts val="3153"/>
              </a:lnSpc>
              <a:buFont typeface="Arial"/>
              <a:buChar char="•"/>
            </a:pPr>
            <a:r>
              <a:rPr lang="en-US" sz="1854">
                <a:solidFill>
                  <a:srgbClr val="465663"/>
                </a:solidFill>
                <a:latin typeface="Open Sans"/>
                <a:ea typeface="Open Sans"/>
                <a:cs typeface="Open Sans"/>
                <a:sym typeface="Open Sans"/>
              </a:rPr>
              <a:t>First-time homebuyer</a:t>
            </a:r>
          </a:p>
        </p:txBody>
      </p:sp>
      <p:sp>
        <p:nvSpPr>
          <p:cNvPr id="16" name="TextBox 16">
            <a:extLst>
              <a:ext uri="{FF2B5EF4-FFF2-40B4-BE49-F238E27FC236}">
                <a16:creationId xmlns:a16="http://schemas.microsoft.com/office/drawing/2014/main" id="{1D69D8BB-B672-9041-6E42-9A921BFB7969}"/>
              </a:ext>
            </a:extLst>
          </p:cNvPr>
          <p:cNvSpPr txBox="1"/>
          <p:nvPr/>
        </p:nvSpPr>
        <p:spPr>
          <a:xfrm>
            <a:off x="8897196" y="6009725"/>
            <a:ext cx="8314809" cy="768090"/>
          </a:xfrm>
          <a:prstGeom prst="rect">
            <a:avLst/>
          </a:prstGeom>
        </p:spPr>
        <p:txBody>
          <a:bodyPr lIns="0" tIns="0" rIns="0" bIns="0" rtlCol="0" anchor="t">
            <a:spAutoFit/>
          </a:bodyPr>
          <a:lstStyle/>
          <a:p>
            <a:pPr marL="400484" lvl="1" indent="-200242" algn="l">
              <a:lnSpc>
                <a:spcPts val="3153"/>
              </a:lnSpc>
              <a:buFont typeface="Arial"/>
              <a:buChar char="•"/>
            </a:pPr>
            <a:r>
              <a:rPr lang="en-US" sz="1854">
                <a:solidFill>
                  <a:srgbClr val="465663"/>
                </a:solidFill>
                <a:latin typeface="Open Sans"/>
                <a:ea typeface="Open Sans"/>
                <a:cs typeface="Open Sans"/>
                <a:sym typeface="Open Sans"/>
              </a:rPr>
              <a:t>The homebuyer (or a parent, grandparent, or great-grandparent of the homebuyer) lived in Washington state before April 1968</a:t>
            </a:r>
          </a:p>
        </p:txBody>
      </p:sp>
      <p:sp>
        <p:nvSpPr>
          <p:cNvPr id="17" name="TextBox 17">
            <a:extLst>
              <a:ext uri="{FF2B5EF4-FFF2-40B4-BE49-F238E27FC236}">
                <a16:creationId xmlns:a16="http://schemas.microsoft.com/office/drawing/2014/main" id="{0CC51B84-FF9D-BE67-1BCF-73A350BA0265}"/>
              </a:ext>
            </a:extLst>
          </p:cNvPr>
          <p:cNvSpPr txBox="1"/>
          <p:nvPr/>
        </p:nvSpPr>
        <p:spPr>
          <a:xfrm>
            <a:off x="8881431" y="7412527"/>
            <a:ext cx="8330574" cy="1168167"/>
          </a:xfrm>
          <a:prstGeom prst="rect">
            <a:avLst/>
          </a:prstGeom>
        </p:spPr>
        <p:txBody>
          <a:bodyPr lIns="0" tIns="0" rIns="0" bIns="0" rtlCol="0" anchor="t">
            <a:spAutoFit/>
          </a:bodyPr>
          <a:lstStyle/>
          <a:p>
            <a:pPr marL="400484" lvl="1" indent="-200242" algn="l">
              <a:lnSpc>
                <a:spcPts val="3153"/>
              </a:lnSpc>
              <a:buFont typeface="Arial"/>
              <a:buChar char="•"/>
            </a:pPr>
            <a:r>
              <a:rPr lang="en-US" sz="1854">
                <a:solidFill>
                  <a:srgbClr val="465663"/>
                </a:solidFill>
                <a:latin typeface="Open Sans"/>
                <a:ea typeface="Open Sans"/>
                <a:cs typeface="Open Sans"/>
                <a:sym typeface="Open Sans"/>
              </a:rPr>
              <a:t>The person who lived in Washington before April 1968 is Black, Hispanic, Native American/Alaska Native, Native Hawaiian or other Pacific Islander*, Korean or Asian Indian</a:t>
            </a:r>
          </a:p>
        </p:txBody>
      </p:sp>
      <p:sp>
        <p:nvSpPr>
          <p:cNvPr id="18" name="TextBox 18">
            <a:extLst>
              <a:ext uri="{FF2B5EF4-FFF2-40B4-BE49-F238E27FC236}">
                <a16:creationId xmlns:a16="http://schemas.microsoft.com/office/drawing/2014/main" id="{D79820F4-A2F5-B74B-A339-F6229EBB011D}"/>
              </a:ext>
            </a:extLst>
          </p:cNvPr>
          <p:cNvSpPr txBox="1"/>
          <p:nvPr/>
        </p:nvSpPr>
        <p:spPr>
          <a:xfrm>
            <a:off x="8928726" y="8685469"/>
            <a:ext cx="8283279" cy="375057"/>
          </a:xfrm>
          <a:prstGeom prst="rect">
            <a:avLst/>
          </a:prstGeom>
        </p:spPr>
        <p:txBody>
          <a:bodyPr lIns="0" tIns="0" rIns="0" bIns="0" rtlCol="0" anchor="t">
            <a:spAutoFit/>
          </a:bodyPr>
          <a:lstStyle/>
          <a:p>
            <a:pPr algn="ctr">
              <a:lnSpc>
                <a:spcPts val="1517"/>
              </a:lnSpc>
              <a:spcBef>
                <a:spcPct val="0"/>
              </a:spcBef>
            </a:pPr>
            <a:r>
              <a:rPr lang="en-US" sz="1084">
                <a:solidFill>
                  <a:srgbClr val="465663"/>
                </a:solidFill>
                <a:latin typeface="Open Sans"/>
                <a:ea typeface="Open Sans"/>
                <a:cs typeface="Open Sans"/>
                <a:sym typeface="Open Sans"/>
              </a:rPr>
              <a:t>*Following the U.S. Census definitions, “Pacific Islander” includes individuals with origins in any of the original peoples of Hawaii, Guam, Samoa, or other Pacific Islands, including, for example, Samoan, Chamorro, Tongan, Fijian, and Marshallese.</a:t>
            </a:r>
          </a:p>
        </p:txBody>
      </p:sp>
      <p:sp>
        <p:nvSpPr>
          <p:cNvPr id="19" name="TextBox 19">
            <a:extLst>
              <a:ext uri="{FF2B5EF4-FFF2-40B4-BE49-F238E27FC236}">
                <a16:creationId xmlns:a16="http://schemas.microsoft.com/office/drawing/2014/main" id="{F4655F16-314B-62C5-28C1-7BC51B3EFCEA}"/>
              </a:ext>
            </a:extLst>
          </p:cNvPr>
          <p:cNvSpPr txBox="1"/>
          <p:nvPr/>
        </p:nvSpPr>
        <p:spPr>
          <a:xfrm>
            <a:off x="8928726" y="6911164"/>
            <a:ext cx="8330574" cy="368013"/>
          </a:xfrm>
          <a:prstGeom prst="rect">
            <a:avLst/>
          </a:prstGeom>
        </p:spPr>
        <p:txBody>
          <a:bodyPr lIns="0" tIns="0" rIns="0" bIns="0" rtlCol="0" anchor="t">
            <a:spAutoFit/>
          </a:bodyPr>
          <a:lstStyle/>
          <a:p>
            <a:pPr marL="400484" lvl="1" indent="-200242" algn="l">
              <a:lnSpc>
                <a:spcPts val="3153"/>
              </a:lnSpc>
              <a:buFont typeface="Arial"/>
              <a:buChar char="•"/>
            </a:pPr>
            <a:r>
              <a:rPr lang="en-US" sz="1854">
                <a:solidFill>
                  <a:srgbClr val="465663"/>
                </a:solidFill>
                <a:latin typeface="Open Sans"/>
                <a:ea typeface="Open Sans"/>
                <a:cs typeface="Open Sans"/>
                <a:sym typeface="Open Sans"/>
              </a:rPr>
              <a:t>20% DPA up to 150k + closing cost</a:t>
            </a:r>
          </a:p>
        </p:txBody>
      </p:sp>
    </p:spTree>
    <p:extLst>
      <p:ext uri="{BB962C8B-B14F-4D97-AF65-F5344CB8AC3E}">
        <p14:creationId xmlns:p14="http://schemas.microsoft.com/office/powerpoint/2010/main" val="293558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2A0C2-5087-9BC9-1DFD-83FDF21DC1B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63BB22DB-B959-3D4A-6B53-8A8FBB676FF2}"/>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a:extLst>
              <a:ext uri="{FF2B5EF4-FFF2-40B4-BE49-F238E27FC236}">
                <a16:creationId xmlns:a16="http://schemas.microsoft.com/office/drawing/2014/main" id="{C7FDB548-CBAB-5AA3-0259-642FE0814537}"/>
              </a:ext>
            </a:extLst>
          </p:cNvPr>
          <p:cNvSpPr txBox="1"/>
          <p:nvPr/>
        </p:nvSpPr>
        <p:spPr>
          <a:xfrm>
            <a:off x="6035040" y="2561925"/>
            <a:ext cx="7132320" cy="446723"/>
          </a:xfrm>
          <a:prstGeom prst="rect">
            <a:avLst/>
          </a:prstGeom>
        </p:spPr>
        <p:txBody>
          <a:bodyPr lIns="0" tIns="0" rIns="0" bIns="0" rtlCol="0" anchor="t">
            <a:spAutoFit/>
          </a:bodyPr>
          <a:lstStyle/>
          <a:p>
            <a:pPr algn="l">
              <a:lnSpc>
                <a:spcPts val="2268"/>
              </a:lnSpc>
            </a:pPr>
            <a:r>
              <a:rPr lang="en-US" sz="2100" b="1">
                <a:solidFill>
                  <a:srgbClr val="455664"/>
                </a:solidFill>
                <a:latin typeface="Poppins Bold"/>
                <a:ea typeface="Poppins Bold"/>
                <a:cs typeface="Poppins Bold"/>
                <a:sym typeface="Poppins Bold"/>
              </a:rPr>
              <a:t>STEP 04</a:t>
            </a:r>
          </a:p>
        </p:txBody>
      </p:sp>
      <p:grpSp>
        <p:nvGrpSpPr>
          <p:cNvPr id="4" name="Group 4">
            <a:extLst>
              <a:ext uri="{FF2B5EF4-FFF2-40B4-BE49-F238E27FC236}">
                <a16:creationId xmlns:a16="http://schemas.microsoft.com/office/drawing/2014/main" id="{DEBB8620-7B3E-C1F0-F0CE-55B5FBA5BCA4}"/>
              </a:ext>
            </a:extLst>
          </p:cNvPr>
          <p:cNvGrpSpPr/>
          <p:nvPr/>
        </p:nvGrpSpPr>
        <p:grpSpPr>
          <a:xfrm>
            <a:off x="5943600" y="3078180"/>
            <a:ext cx="9601200" cy="1485900"/>
            <a:chOff x="0" y="0"/>
            <a:chExt cx="12801600" cy="1981200"/>
          </a:xfrm>
        </p:grpSpPr>
        <p:sp>
          <p:nvSpPr>
            <p:cNvPr id="5" name="Freeform 5">
              <a:extLst>
                <a:ext uri="{FF2B5EF4-FFF2-40B4-BE49-F238E27FC236}">
                  <a16:creationId xmlns:a16="http://schemas.microsoft.com/office/drawing/2014/main" id="{B794AB9B-00D5-9047-3E44-942E80B2ABD5}"/>
                </a:ext>
              </a:extLst>
            </p:cNvPr>
            <p:cNvSpPr/>
            <p:nvPr/>
          </p:nvSpPr>
          <p:spPr>
            <a:xfrm>
              <a:off x="0" y="0"/>
              <a:ext cx="12801600" cy="1981200"/>
            </a:xfrm>
            <a:custGeom>
              <a:avLst/>
              <a:gdLst/>
              <a:ahLst/>
              <a:cxnLst/>
              <a:rect l="l" t="t" r="r" b="b"/>
              <a:pathLst>
                <a:path w="12801600" h="1981200">
                  <a:moveTo>
                    <a:pt x="0" y="0"/>
                  </a:moveTo>
                  <a:lnTo>
                    <a:pt x="12801600" y="0"/>
                  </a:lnTo>
                  <a:lnTo>
                    <a:pt x="12801600" y="1981200"/>
                  </a:lnTo>
                  <a:lnTo>
                    <a:pt x="0" y="1981200"/>
                  </a:lnTo>
                  <a:close/>
                </a:path>
              </a:pathLst>
            </a:custGeom>
            <a:solidFill>
              <a:srgbClr val="000000">
                <a:alpha val="0"/>
              </a:srgbClr>
            </a:solidFill>
          </p:spPr>
          <p:txBody>
            <a:bodyPr/>
            <a:lstStyle/>
            <a:p>
              <a:endParaRPr lang="en-US"/>
            </a:p>
          </p:txBody>
        </p:sp>
        <p:sp>
          <p:nvSpPr>
            <p:cNvPr id="6" name="TextBox 6">
              <a:extLst>
                <a:ext uri="{FF2B5EF4-FFF2-40B4-BE49-F238E27FC236}">
                  <a16:creationId xmlns:a16="http://schemas.microsoft.com/office/drawing/2014/main" id="{C67790AA-3B18-5726-2356-5492FFC37C45}"/>
                </a:ext>
              </a:extLst>
            </p:cNvPr>
            <p:cNvSpPr txBox="1"/>
            <p:nvPr/>
          </p:nvSpPr>
          <p:spPr>
            <a:xfrm>
              <a:off x="0" y="-38100"/>
              <a:ext cx="12801600" cy="2019300"/>
            </a:xfrm>
            <a:prstGeom prst="rect">
              <a:avLst/>
            </a:prstGeom>
          </p:spPr>
          <p:txBody>
            <a:bodyPr lIns="0" tIns="0" rIns="0" bIns="0" rtlCol="0" anchor="ctr"/>
            <a:lstStyle/>
            <a:p>
              <a:pPr algn="l">
                <a:lnSpc>
                  <a:spcPts val="5099"/>
                </a:lnSpc>
              </a:pPr>
              <a:r>
                <a:rPr lang="en-US" sz="4200" b="1">
                  <a:solidFill>
                    <a:srgbClr val="455664"/>
                  </a:solidFill>
                  <a:latin typeface="Poppins Medium"/>
                  <a:ea typeface="Poppins Medium"/>
                  <a:cs typeface="Poppins Medium"/>
                  <a:sym typeface="Poppins Medium"/>
                </a:rPr>
                <a:t>Attend a homebuyer education class</a:t>
              </a:r>
            </a:p>
          </p:txBody>
        </p:sp>
      </p:grpSp>
      <p:sp>
        <p:nvSpPr>
          <p:cNvPr id="7" name="TextBox 7">
            <a:extLst>
              <a:ext uri="{FF2B5EF4-FFF2-40B4-BE49-F238E27FC236}">
                <a16:creationId xmlns:a16="http://schemas.microsoft.com/office/drawing/2014/main" id="{5D99A6E9-6FF8-B3D9-21B3-D511BA29673B}"/>
              </a:ext>
            </a:extLst>
          </p:cNvPr>
          <p:cNvSpPr txBox="1"/>
          <p:nvPr/>
        </p:nvSpPr>
        <p:spPr>
          <a:xfrm>
            <a:off x="6035040" y="4495500"/>
            <a:ext cx="9418320" cy="3284819"/>
          </a:xfrm>
          <a:prstGeom prst="rect">
            <a:avLst/>
          </a:prstGeom>
        </p:spPr>
        <p:txBody>
          <a:bodyPr lIns="0" tIns="0" rIns="0" bIns="0" rtlCol="0" anchor="t">
            <a:spAutoFit/>
          </a:bodyPr>
          <a:lstStyle/>
          <a:p>
            <a:pPr algn="l">
              <a:lnSpc>
                <a:spcPts val="4374"/>
              </a:lnSpc>
            </a:pPr>
            <a:r>
              <a:rPr lang="en-US" sz="2700">
                <a:solidFill>
                  <a:srgbClr val="465663"/>
                </a:solidFill>
                <a:latin typeface="Open Sans"/>
                <a:ea typeface="Open Sans"/>
                <a:cs typeface="Open Sans"/>
                <a:sym typeface="Open Sans"/>
              </a:rPr>
              <a:t>The Washington State Housing Finance Commission sponsors homebuyer education courses virtually and in-person throughout the state. This 5-hour course reviews the home purchase process and completion of the class is required by certain down payment assistance and affordable lending programs.</a:t>
            </a:r>
          </a:p>
        </p:txBody>
      </p:sp>
      <p:grpSp>
        <p:nvGrpSpPr>
          <p:cNvPr id="8" name="Group 8">
            <a:extLst>
              <a:ext uri="{FF2B5EF4-FFF2-40B4-BE49-F238E27FC236}">
                <a16:creationId xmlns:a16="http://schemas.microsoft.com/office/drawing/2014/main" id="{42DD158B-2F8A-B25F-4569-F8C94ADE06B4}"/>
              </a:ext>
            </a:extLst>
          </p:cNvPr>
          <p:cNvGrpSpPr>
            <a:grpSpLocks noChangeAspect="1"/>
          </p:cNvGrpSpPr>
          <p:nvPr/>
        </p:nvGrpSpPr>
        <p:grpSpPr>
          <a:xfrm>
            <a:off x="2743200" y="2506680"/>
            <a:ext cx="2057400" cy="2057400"/>
            <a:chOff x="0" y="0"/>
            <a:chExt cx="2743200" cy="2743200"/>
          </a:xfrm>
        </p:grpSpPr>
        <p:sp>
          <p:nvSpPr>
            <p:cNvPr id="9" name="Freeform 9" descr="A logo of a book and a house  AI-generated content may be incorrect.">
              <a:extLst>
                <a:ext uri="{FF2B5EF4-FFF2-40B4-BE49-F238E27FC236}">
                  <a16:creationId xmlns:a16="http://schemas.microsoft.com/office/drawing/2014/main" id="{80EF0984-CE19-8D4F-52EB-A3F5573AE67B}"/>
                </a:ext>
              </a:extLst>
            </p:cNvPr>
            <p:cNvSpPr/>
            <p:nvPr/>
          </p:nvSpPr>
          <p:spPr>
            <a:xfrm>
              <a:off x="0" y="0"/>
              <a:ext cx="2743200" cy="2743200"/>
            </a:xfrm>
            <a:custGeom>
              <a:avLst/>
              <a:gdLst/>
              <a:ahLst/>
              <a:cxnLst/>
              <a:rect l="l" t="t" r="r" b="b"/>
              <a:pathLst>
                <a:path w="2743200" h="2743200">
                  <a:moveTo>
                    <a:pt x="0" y="0"/>
                  </a:moveTo>
                  <a:lnTo>
                    <a:pt x="2743200" y="0"/>
                  </a:lnTo>
                  <a:lnTo>
                    <a:pt x="2743200" y="2743200"/>
                  </a:lnTo>
                  <a:lnTo>
                    <a:pt x="0" y="2743200"/>
                  </a:lnTo>
                  <a:lnTo>
                    <a:pt x="0" y="0"/>
                  </a:lnTo>
                  <a:close/>
                </a:path>
              </a:pathLst>
            </a:custGeom>
            <a:blipFill>
              <a:blip r:embed="rId3"/>
              <a:stretch>
                <a:fillRect/>
              </a:stretch>
            </a:blipFill>
          </p:spPr>
          <p:txBody>
            <a:bodyPr/>
            <a:lstStyle/>
            <a:p>
              <a:endParaRPr lang="en-US"/>
            </a:p>
          </p:txBody>
        </p:sp>
      </p:grpSp>
    </p:spTree>
    <p:extLst>
      <p:ext uri="{BB962C8B-B14F-4D97-AF65-F5344CB8AC3E}">
        <p14:creationId xmlns:p14="http://schemas.microsoft.com/office/powerpoint/2010/main" val="26020059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5805705" y="2570763"/>
            <a:ext cx="7132320" cy="446723"/>
          </a:xfrm>
          <a:prstGeom prst="rect">
            <a:avLst/>
          </a:prstGeom>
        </p:spPr>
        <p:txBody>
          <a:bodyPr lIns="0" tIns="0" rIns="0" bIns="0" rtlCol="0" anchor="t">
            <a:spAutoFit/>
          </a:bodyPr>
          <a:lstStyle/>
          <a:p>
            <a:pPr algn="l">
              <a:lnSpc>
                <a:spcPts val="2268"/>
              </a:lnSpc>
            </a:pPr>
            <a:r>
              <a:rPr lang="en-US" sz="2100" b="1">
                <a:solidFill>
                  <a:srgbClr val="FFFFFF"/>
                </a:solidFill>
                <a:latin typeface="Poppins Bold"/>
                <a:ea typeface="Poppins Bold"/>
                <a:cs typeface="Poppins Bold"/>
                <a:sym typeface="Poppins Bold"/>
              </a:rPr>
              <a:t>STEP 05</a:t>
            </a:r>
          </a:p>
        </p:txBody>
      </p:sp>
      <p:grpSp>
        <p:nvGrpSpPr>
          <p:cNvPr id="4" name="Group 4"/>
          <p:cNvGrpSpPr/>
          <p:nvPr/>
        </p:nvGrpSpPr>
        <p:grpSpPr>
          <a:xfrm>
            <a:off x="5714265" y="3087018"/>
            <a:ext cx="9601200" cy="1485900"/>
            <a:chOff x="0" y="0"/>
            <a:chExt cx="12801600" cy="1981200"/>
          </a:xfrm>
        </p:grpSpPr>
        <p:sp>
          <p:nvSpPr>
            <p:cNvPr id="5" name="Freeform 5"/>
            <p:cNvSpPr/>
            <p:nvPr/>
          </p:nvSpPr>
          <p:spPr>
            <a:xfrm>
              <a:off x="0" y="0"/>
              <a:ext cx="12801600" cy="1981200"/>
            </a:xfrm>
            <a:custGeom>
              <a:avLst/>
              <a:gdLst/>
              <a:ahLst/>
              <a:cxnLst/>
              <a:rect l="l" t="t" r="r" b="b"/>
              <a:pathLst>
                <a:path w="12801600" h="1981200">
                  <a:moveTo>
                    <a:pt x="0" y="0"/>
                  </a:moveTo>
                  <a:lnTo>
                    <a:pt x="12801600" y="0"/>
                  </a:lnTo>
                  <a:lnTo>
                    <a:pt x="12801600" y="1981200"/>
                  </a:lnTo>
                  <a:lnTo>
                    <a:pt x="0" y="1981200"/>
                  </a:lnTo>
                  <a:close/>
                </a:path>
              </a:pathLst>
            </a:custGeom>
            <a:solidFill>
              <a:srgbClr val="000000">
                <a:alpha val="0"/>
              </a:srgbClr>
            </a:solidFill>
          </p:spPr>
          <p:txBody>
            <a:bodyPr/>
            <a:lstStyle/>
            <a:p>
              <a:endParaRPr lang="en-US"/>
            </a:p>
          </p:txBody>
        </p:sp>
        <p:sp>
          <p:nvSpPr>
            <p:cNvPr id="6" name="TextBox 6"/>
            <p:cNvSpPr txBox="1"/>
            <p:nvPr/>
          </p:nvSpPr>
          <p:spPr>
            <a:xfrm>
              <a:off x="0" y="-38100"/>
              <a:ext cx="12801600" cy="2019300"/>
            </a:xfrm>
            <a:prstGeom prst="rect">
              <a:avLst/>
            </a:prstGeom>
          </p:spPr>
          <p:txBody>
            <a:bodyPr lIns="0" tIns="0" rIns="0" bIns="0" rtlCol="0" anchor="ctr"/>
            <a:lstStyle/>
            <a:p>
              <a:pPr algn="l">
                <a:lnSpc>
                  <a:spcPts val="5099"/>
                </a:lnSpc>
              </a:pPr>
              <a:r>
                <a:rPr lang="en-US" sz="4200" b="1">
                  <a:solidFill>
                    <a:srgbClr val="FFFFFF"/>
                  </a:solidFill>
                  <a:latin typeface="Poppins Medium"/>
                  <a:ea typeface="Poppins Medium"/>
                  <a:cs typeface="Poppins Medium"/>
                  <a:sym typeface="Poppins Medium"/>
                </a:rPr>
                <a:t>Explore your homebuying options</a:t>
              </a:r>
            </a:p>
          </p:txBody>
        </p:sp>
      </p:grpSp>
      <p:sp>
        <p:nvSpPr>
          <p:cNvPr id="7" name="TextBox 7"/>
          <p:cNvSpPr txBox="1"/>
          <p:nvPr/>
        </p:nvSpPr>
        <p:spPr>
          <a:xfrm>
            <a:off x="5805705" y="4456713"/>
            <a:ext cx="9968429" cy="3314701"/>
          </a:xfrm>
          <a:prstGeom prst="rect">
            <a:avLst/>
          </a:prstGeom>
        </p:spPr>
        <p:txBody>
          <a:bodyPr lIns="0" tIns="0" rIns="0" bIns="0" rtlCol="0" anchor="t">
            <a:spAutoFit/>
          </a:bodyPr>
          <a:lstStyle/>
          <a:p>
            <a:pPr algn="l">
              <a:lnSpc>
                <a:spcPts val="5399"/>
              </a:lnSpc>
            </a:pPr>
            <a:r>
              <a:rPr lang="en-US" sz="2999">
                <a:solidFill>
                  <a:srgbClr val="FFFFFF"/>
                </a:solidFill>
                <a:latin typeface="Open Sans"/>
                <a:ea typeface="Open Sans"/>
                <a:cs typeface="Open Sans"/>
                <a:sym typeface="Open Sans"/>
              </a:rPr>
              <a:t>Consider traditional, market-rate home purchasing as well as learn about additional opportunities such as:</a:t>
            </a:r>
          </a:p>
          <a:p>
            <a:pPr algn="l">
              <a:lnSpc>
                <a:spcPts val="5399"/>
              </a:lnSpc>
            </a:pPr>
            <a:r>
              <a:rPr lang="en-US" sz="2999">
                <a:solidFill>
                  <a:srgbClr val="FFFFFF"/>
                </a:solidFill>
                <a:latin typeface="Open Sans"/>
                <a:ea typeface="Open Sans"/>
                <a:cs typeface="Open Sans"/>
                <a:sym typeface="Open Sans"/>
              </a:rPr>
              <a:t>• Community Land Trust</a:t>
            </a:r>
          </a:p>
          <a:p>
            <a:pPr algn="l">
              <a:lnSpc>
                <a:spcPts val="5399"/>
              </a:lnSpc>
            </a:pPr>
            <a:r>
              <a:rPr lang="en-US" sz="2999">
                <a:solidFill>
                  <a:srgbClr val="FFFFFF"/>
                </a:solidFill>
                <a:latin typeface="Open Sans"/>
                <a:ea typeface="Open Sans"/>
                <a:cs typeface="Open Sans"/>
                <a:sym typeface="Open Sans"/>
              </a:rPr>
              <a:t>• Self Help Housing</a:t>
            </a:r>
          </a:p>
          <a:p>
            <a:pPr algn="l">
              <a:lnSpc>
                <a:spcPts val="5399"/>
              </a:lnSpc>
            </a:pPr>
            <a:r>
              <a:rPr lang="en-US" sz="2999">
                <a:solidFill>
                  <a:srgbClr val="FFFFFF"/>
                </a:solidFill>
                <a:latin typeface="Open Sans"/>
                <a:ea typeface="Open Sans"/>
                <a:cs typeface="Open Sans"/>
                <a:sym typeface="Open Sans"/>
              </a:rPr>
              <a:t>• Shared Co-op</a:t>
            </a:r>
          </a:p>
        </p:txBody>
      </p:sp>
      <p:grpSp>
        <p:nvGrpSpPr>
          <p:cNvPr id="8" name="Group 8"/>
          <p:cNvGrpSpPr>
            <a:grpSpLocks noChangeAspect="1"/>
          </p:cNvGrpSpPr>
          <p:nvPr/>
        </p:nvGrpSpPr>
        <p:grpSpPr>
          <a:xfrm>
            <a:off x="2513865" y="2515518"/>
            <a:ext cx="2057400" cy="2057400"/>
            <a:chOff x="0" y="0"/>
            <a:chExt cx="2743200" cy="2743200"/>
          </a:xfrm>
        </p:grpSpPr>
        <p:sp>
          <p:nvSpPr>
            <p:cNvPr id="9" name="Freeform 9" descr="A white arrows in a circle  AI-generated content may be incorrect."/>
            <p:cNvSpPr/>
            <p:nvPr/>
          </p:nvSpPr>
          <p:spPr>
            <a:xfrm>
              <a:off x="0" y="0"/>
              <a:ext cx="2743200" cy="2743200"/>
            </a:xfrm>
            <a:custGeom>
              <a:avLst/>
              <a:gdLst/>
              <a:ahLst/>
              <a:cxnLst/>
              <a:rect l="l" t="t" r="r" b="b"/>
              <a:pathLst>
                <a:path w="2743200" h="2743200">
                  <a:moveTo>
                    <a:pt x="0" y="0"/>
                  </a:moveTo>
                  <a:lnTo>
                    <a:pt x="2743200" y="0"/>
                  </a:lnTo>
                  <a:lnTo>
                    <a:pt x="2743200" y="2743200"/>
                  </a:lnTo>
                  <a:lnTo>
                    <a:pt x="0" y="2743200"/>
                  </a:lnTo>
                  <a:lnTo>
                    <a:pt x="0" y="0"/>
                  </a:lnTo>
                  <a:close/>
                </a:path>
              </a:pathLst>
            </a:custGeom>
            <a:blipFill>
              <a:blip r:embed="rId3"/>
              <a:stretch>
                <a:fillRect/>
              </a:stretch>
            </a:blipFill>
          </p:spPr>
          <p:txBody>
            <a:bodyPr/>
            <a:lstStyle/>
            <a:p>
              <a:endParaRPr lang="en-US"/>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6057900" y="9534525"/>
            <a:ext cx="6172200" cy="547688"/>
            <a:chOff x="0" y="0"/>
            <a:chExt cx="8229600" cy="730250"/>
          </a:xfrm>
        </p:grpSpPr>
        <p:sp>
          <p:nvSpPr>
            <p:cNvPr id="4" name="Freeform 4"/>
            <p:cNvSpPr/>
            <p:nvPr/>
          </p:nvSpPr>
          <p:spPr>
            <a:xfrm>
              <a:off x="0" y="0"/>
              <a:ext cx="8229600" cy="730250"/>
            </a:xfrm>
            <a:custGeom>
              <a:avLst/>
              <a:gdLst/>
              <a:ahLst/>
              <a:cxnLst/>
              <a:rect l="l" t="t" r="r" b="b"/>
              <a:pathLst>
                <a:path w="8229600" h="730250">
                  <a:moveTo>
                    <a:pt x="0" y="0"/>
                  </a:moveTo>
                  <a:lnTo>
                    <a:pt x="8229600" y="0"/>
                  </a:lnTo>
                  <a:lnTo>
                    <a:pt x="8229600" y="730250"/>
                  </a:lnTo>
                  <a:lnTo>
                    <a:pt x="0" y="730250"/>
                  </a:lnTo>
                  <a:close/>
                </a:path>
              </a:pathLst>
            </a:custGeom>
            <a:solidFill>
              <a:srgbClr val="000000">
                <a:alpha val="0"/>
              </a:srgbClr>
            </a:solidFill>
          </p:spPr>
          <p:txBody>
            <a:bodyPr/>
            <a:lstStyle/>
            <a:p>
              <a:endParaRPr lang="en-US"/>
            </a:p>
          </p:txBody>
        </p:sp>
        <p:sp>
          <p:nvSpPr>
            <p:cNvPr id="5" name="TextBox 5"/>
            <p:cNvSpPr txBox="1"/>
            <p:nvPr/>
          </p:nvSpPr>
          <p:spPr>
            <a:xfrm>
              <a:off x="0" y="-9525"/>
              <a:ext cx="8229600" cy="739775"/>
            </a:xfrm>
            <a:prstGeom prst="rect">
              <a:avLst/>
            </a:prstGeom>
          </p:spPr>
          <p:txBody>
            <a:bodyPr lIns="0" tIns="0" rIns="0" bIns="0" rtlCol="0" anchor="ctr"/>
            <a:lstStyle/>
            <a:p>
              <a:pPr algn="ctr">
                <a:lnSpc>
                  <a:spcPts val="1620"/>
                </a:lnSpc>
              </a:pPr>
              <a:r>
                <a:rPr lang="en-US" sz="1350">
                  <a:solidFill>
                    <a:srgbClr val="838B91"/>
                  </a:solidFill>
                  <a:latin typeface="Open Sans"/>
                  <a:ea typeface="Open Sans"/>
                  <a:cs typeface="Open Sans"/>
                  <a:sym typeface="Open Sans"/>
                </a:rPr>
                <a:t>©2025 Washington Homeownership Resource Center</a:t>
              </a:r>
            </a:p>
          </p:txBody>
        </p:sp>
      </p:grpSp>
      <p:grpSp>
        <p:nvGrpSpPr>
          <p:cNvPr id="6" name="Group 6"/>
          <p:cNvGrpSpPr/>
          <p:nvPr/>
        </p:nvGrpSpPr>
        <p:grpSpPr>
          <a:xfrm>
            <a:off x="1061092" y="1143348"/>
            <a:ext cx="15773400" cy="1868820"/>
            <a:chOff x="0" y="0"/>
            <a:chExt cx="21031200" cy="2491760"/>
          </a:xfrm>
        </p:grpSpPr>
        <p:sp>
          <p:nvSpPr>
            <p:cNvPr id="7" name="Freeform 7"/>
            <p:cNvSpPr/>
            <p:nvPr/>
          </p:nvSpPr>
          <p:spPr>
            <a:xfrm>
              <a:off x="0" y="0"/>
              <a:ext cx="21031200" cy="2491760"/>
            </a:xfrm>
            <a:custGeom>
              <a:avLst/>
              <a:gdLst/>
              <a:ahLst/>
              <a:cxnLst/>
              <a:rect l="l" t="t" r="r" b="b"/>
              <a:pathLst>
                <a:path w="21031200" h="2491760">
                  <a:moveTo>
                    <a:pt x="0" y="0"/>
                  </a:moveTo>
                  <a:lnTo>
                    <a:pt x="21031200" y="0"/>
                  </a:lnTo>
                  <a:lnTo>
                    <a:pt x="21031200" y="2491760"/>
                  </a:lnTo>
                  <a:lnTo>
                    <a:pt x="0" y="2491760"/>
                  </a:lnTo>
                  <a:close/>
                </a:path>
              </a:pathLst>
            </a:custGeom>
            <a:solidFill>
              <a:srgbClr val="000000">
                <a:alpha val="0"/>
              </a:srgbClr>
            </a:solidFill>
          </p:spPr>
          <p:txBody>
            <a:bodyPr/>
            <a:lstStyle/>
            <a:p>
              <a:endParaRPr lang="en-US"/>
            </a:p>
          </p:txBody>
        </p:sp>
        <p:sp>
          <p:nvSpPr>
            <p:cNvPr id="8" name="TextBox 8"/>
            <p:cNvSpPr txBox="1"/>
            <p:nvPr/>
          </p:nvSpPr>
          <p:spPr>
            <a:xfrm>
              <a:off x="0" y="9525"/>
              <a:ext cx="21031200" cy="2482235"/>
            </a:xfrm>
            <a:prstGeom prst="rect">
              <a:avLst/>
            </a:prstGeom>
          </p:spPr>
          <p:txBody>
            <a:bodyPr lIns="0" tIns="0" rIns="0" bIns="0" rtlCol="0" anchor="ctr"/>
            <a:lstStyle/>
            <a:p>
              <a:pPr algn="l">
                <a:lnSpc>
                  <a:spcPts val="8100"/>
                </a:lnSpc>
              </a:pPr>
              <a:r>
                <a:rPr lang="en-US" sz="7500" b="1">
                  <a:solidFill>
                    <a:srgbClr val="358EAC"/>
                  </a:solidFill>
                  <a:latin typeface="Poppins Medium"/>
                  <a:ea typeface="Poppins Medium"/>
                  <a:cs typeface="Poppins Medium"/>
                  <a:sym typeface="Poppins Medium"/>
                </a:rPr>
                <a:t>Since 1995, WHRC has helped </a:t>
              </a:r>
            </a:p>
          </p:txBody>
        </p:sp>
      </p:grpSp>
      <p:grpSp>
        <p:nvGrpSpPr>
          <p:cNvPr id="9" name="Group 9"/>
          <p:cNvGrpSpPr/>
          <p:nvPr/>
        </p:nvGrpSpPr>
        <p:grpSpPr>
          <a:xfrm>
            <a:off x="6057900" y="9534525"/>
            <a:ext cx="6172200" cy="547688"/>
            <a:chOff x="0" y="0"/>
            <a:chExt cx="8229600" cy="730250"/>
          </a:xfrm>
        </p:grpSpPr>
        <p:sp>
          <p:nvSpPr>
            <p:cNvPr id="10" name="Freeform 10"/>
            <p:cNvSpPr/>
            <p:nvPr/>
          </p:nvSpPr>
          <p:spPr>
            <a:xfrm>
              <a:off x="0" y="0"/>
              <a:ext cx="8229600" cy="730250"/>
            </a:xfrm>
            <a:custGeom>
              <a:avLst/>
              <a:gdLst/>
              <a:ahLst/>
              <a:cxnLst/>
              <a:rect l="l" t="t" r="r" b="b"/>
              <a:pathLst>
                <a:path w="8229600" h="730250">
                  <a:moveTo>
                    <a:pt x="0" y="0"/>
                  </a:moveTo>
                  <a:lnTo>
                    <a:pt x="8229600" y="0"/>
                  </a:lnTo>
                  <a:lnTo>
                    <a:pt x="8229600" y="730250"/>
                  </a:lnTo>
                  <a:lnTo>
                    <a:pt x="0" y="730250"/>
                  </a:lnTo>
                  <a:close/>
                </a:path>
              </a:pathLst>
            </a:custGeom>
            <a:solidFill>
              <a:srgbClr val="000000">
                <a:alpha val="0"/>
              </a:srgbClr>
            </a:solidFill>
          </p:spPr>
          <p:txBody>
            <a:bodyPr/>
            <a:lstStyle/>
            <a:p>
              <a:endParaRPr lang="en-US"/>
            </a:p>
          </p:txBody>
        </p:sp>
        <p:sp>
          <p:nvSpPr>
            <p:cNvPr id="11" name="TextBox 11"/>
            <p:cNvSpPr txBox="1"/>
            <p:nvPr/>
          </p:nvSpPr>
          <p:spPr>
            <a:xfrm>
              <a:off x="0" y="-9525"/>
              <a:ext cx="8229600" cy="739775"/>
            </a:xfrm>
            <a:prstGeom prst="rect">
              <a:avLst/>
            </a:prstGeom>
          </p:spPr>
          <p:txBody>
            <a:bodyPr lIns="0" tIns="0" rIns="0" bIns="0" rtlCol="0" anchor="ctr"/>
            <a:lstStyle/>
            <a:p>
              <a:pPr algn="ctr">
                <a:lnSpc>
                  <a:spcPts val="1620"/>
                </a:lnSpc>
              </a:pPr>
              <a:r>
                <a:rPr lang="en-US" sz="1350">
                  <a:solidFill>
                    <a:srgbClr val="838B91"/>
                  </a:solidFill>
                  <a:latin typeface="Open Sans"/>
                  <a:ea typeface="Open Sans"/>
                  <a:cs typeface="Open Sans"/>
                  <a:sym typeface="Open Sans"/>
                </a:rPr>
                <a:t>©2025 Washington Homeownership Resource Center</a:t>
              </a:r>
            </a:p>
          </p:txBody>
        </p:sp>
      </p:grpSp>
      <p:grpSp>
        <p:nvGrpSpPr>
          <p:cNvPr id="12" name="Group 12"/>
          <p:cNvGrpSpPr/>
          <p:nvPr/>
        </p:nvGrpSpPr>
        <p:grpSpPr>
          <a:xfrm>
            <a:off x="1061092" y="4188813"/>
            <a:ext cx="15773400" cy="4954839"/>
            <a:chOff x="0" y="0"/>
            <a:chExt cx="21031200" cy="6606451"/>
          </a:xfrm>
        </p:grpSpPr>
        <p:sp>
          <p:nvSpPr>
            <p:cNvPr id="13" name="Freeform 13"/>
            <p:cNvSpPr/>
            <p:nvPr/>
          </p:nvSpPr>
          <p:spPr>
            <a:xfrm>
              <a:off x="0" y="0"/>
              <a:ext cx="21031200" cy="6606452"/>
            </a:xfrm>
            <a:custGeom>
              <a:avLst/>
              <a:gdLst/>
              <a:ahLst/>
              <a:cxnLst/>
              <a:rect l="l" t="t" r="r" b="b"/>
              <a:pathLst>
                <a:path w="21031200" h="6606452">
                  <a:moveTo>
                    <a:pt x="0" y="0"/>
                  </a:moveTo>
                  <a:lnTo>
                    <a:pt x="21031200" y="0"/>
                  </a:lnTo>
                  <a:lnTo>
                    <a:pt x="21031200" y="6606452"/>
                  </a:lnTo>
                  <a:lnTo>
                    <a:pt x="0" y="6606452"/>
                  </a:lnTo>
                  <a:close/>
                </a:path>
              </a:pathLst>
            </a:custGeom>
            <a:solidFill>
              <a:srgbClr val="000000">
                <a:alpha val="0"/>
              </a:srgbClr>
            </a:solidFill>
          </p:spPr>
          <p:txBody>
            <a:bodyPr/>
            <a:lstStyle/>
            <a:p>
              <a:endParaRPr lang="en-US"/>
            </a:p>
          </p:txBody>
        </p:sp>
        <p:sp>
          <p:nvSpPr>
            <p:cNvPr id="14" name="TextBox 14"/>
            <p:cNvSpPr txBox="1"/>
            <p:nvPr/>
          </p:nvSpPr>
          <p:spPr>
            <a:xfrm>
              <a:off x="0" y="9525"/>
              <a:ext cx="21031200" cy="6596926"/>
            </a:xfrm>
            <a:prstGeom prst="rect">
              <a:avLst/>
            </a:prstGeom>
          </p:spPr>
          <p:txBody>
            <a:bodyPr lIns="0" tIns="0" rIns="0" bIns="0" rtlCol="0" anchor="ctr"/>
            <a:lstStyle/>
            <a:p>
              <a:pPr algn="l">
                <a:lnSpc>
                  <a:spcPts val="8100"/>
                </a:lnSpc>
              </a:pPr>
              <a:r>
                <a:rPr lang="en-US" sz="7500">
                  <a:solidFill>
                    <a:srgbClr val="358EAC"/>
                  </a:solidFill>
                  <a:latin typeface="Poppins"/>
                  <a:ea typeface="Poppins"/>
                  <a:cs typeface="Poppins"/>
                  <a:sym typeface="Poppins"/>
                </a:rPr>
                <a:t>Washington homeowners to achieve the dream of homeownership or avoid foreclosure.</a:t>
              </a:r>
            </a:p>
          </p:txBody>
        </p:sp>
      </p:grpSp>
      <p:grpSp>
        <p:nvGrpSpPr>
          <p:cNvPr id="15" name="Group 15"/>
          <p:cNvGrpSpPr/>
          <p:nvPr/>
        </p:nvGrpSpPr>
        <p:grpSpPr>
          <a:xfrm>
            <a:off x="1028700" y="2077758"/>
            <a:ext cx="15805792" cy="2838979"/>
            <a:chOff x="0" y="0"/>
            <a:chExt cx="21074390" cy="3785305"/>
          </a:xfrm>
        </p:grpSpPr>
        <p:sp>
          <p:nvSpPr>
            <p:cNvPr id="16" name="Freeform 16"/>
            <p:cNvSpPr/>
            <p:nvPr/>
          </p:nvSpPr>
          <p:spPr>
            <a:xfrm>
              <a:off x="0" y="0"/>
              <a:ext cx="21074390" cy="3785305"/>
            </a:xfrm>
            <a:custGeom>
              <a:avLst/>
              <a:gdLst/>
              <a:ahLst/>
              <a:cxnLst/>
              <a:rect l="l" t="t" r="r" b="b"/>
              <a:pathLst>
                <a:path w="21074390" h="3785305">
                  <a:moveTo>
                    <a:pt x="0" y="0"/>
                  </a:moveTo>
                  <a:lnTo>
                    <a:pt x="21074390" y="0"/>
                  </a:lnTo>
                  <a:lnTo>
                    <a:pt x="21074390" y="3785305"/>
                  </a:lnTo>
                  <a:lnTo>
                    <a:pt x="0" y="3785305"/>
                  </a:lnTo>
                  <a:close/>
                </a:path>
              </a:pathLst>
            </a:custGeom>
            <a:solidFill>
              <a:srgbClr val="000000">
                <a:alpha val="0"/>
              </a:srgbClr>
            </a:solidFill>
          </p:spPr>
          <p:txBody>
            <a:bodyPr/>
            <a:lstStyle/>
            <a:p>
              <a:endParaRPr lang="en-US"/>
            </a:p>
          </p:txBody>
        </p:sp>
        <p:sp>
          <p:nvSpPr>
            <p:cNvPr id="17" name="TextBox 17"/>
            <p:cNvSpPr txBox="1"/>
            <p:nvPr/>
          </p:nvSpPr>
          <p:spPr>
            <a:xfrm>
              <a:off x="0" y="9525"/>
              <a:ext cx="21074390" cy="3775780"/>
            </a:xfrm>
            <a:prstGeom prst="rect">
              <a:avLst/>
            </a:prstGeom>
          </p:spPr>
          <p:txBody>
            <a:bodyPr lIns="0" tIns="0" rIns="0" bIns="0" rtlCol="0" anchor="ctr"/>
            <a:lstStyle/>
            <a:p>
              <a:pPr algn="l">
                <a:lnSpc>
                  <a:spcPts val="12311"/>
                </a:lnSpc>
              </a:pPr>
              <a:r>
                <a:rPr lang="en-US" sz="11399" b="1" spc="3750">
                  <a:solidFill>
                    <a:srgbClr val="13415E"/>
                  </a:solidFill>
                  <a:latin typeface="Poppins Bold"/>
                  <a:ea typeface="Poppins Bold"/>
                  <a:cs typeface="Poppins Bold"/>
                  <a:sym typeface="Poppins Bold"/>
                </a:rPr>
                <a:t>OVER 140,000</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6035040" y="3247052"/>
            <a:ext cx="7132320" cy="446723"/>
          </a:xfrm>
          <a:prstGeom prst="rect">
            <a:avLst/>
          </a:prstGeom>
        </p:spPr>
        <p:txBody>
          <a:bodyPr lIns="0" tIns="0" rIns="0" bIns="0" rtlCol="0" anchor="t">
            <a:spAutoFit/>
          </a:bodyPr>
          <a:lstStyle/>
          <a:p>
            <a:pPr algn="l">
              <a:lnSpc>
                <a:spcPts val="2268"/>
              </a:lnSpc>
            </a:pPr>
            <a:r>
              <a:rPr lang="en-US" sz="2100" b="1">
                <a:solidFill>
                  <a:srgbClr val="455664"/>
                </a:solidFill>
                <a:latin typeface="Poppins Bold"/>
                <a:ea typeface="Poppins Bold"/>
                <a:cs typeface="Poppins Bold"/>
                <a:sym typeface="Poppins Bold"/>
              </a:rPr>
              <a:t>STEP 06</a:t>
            </a:r>
          </a:p>
        </p:txBody>
      </p:sp>
      <p:grpSp>
        <p:nvGrpSpPr>
          <p:cNvPr id="4" name="Group 4"/>
          <p:cNvGrpSpPr/>
          <p:nvPr/>
        </p:nvGrpSpPr>
        <p:grpSpPr>
          <a:xfrm>
            <a:off x="5943600" y="3763307"/>
            <a:ext cx="9601200" cy="1485900"/>
            <a:chOff x="0" y="0"/>
            <a:chExt cx="12801600" cy="1981200"/>
          </a:xfrm>
        </p:grpSpPr>
        <p:sp>
          <p:nvSpPr>
            <p:cNvPr id="5" name="Freeform 5"/>
            <p:cNvSpPr/>
            <p:nvPr/>
          </p:nvSpPr>
          <p:spPr>
            <a:xfrm>
              <a:off x="0" y="0"/>
              <a:ext cx="12801600" cy="1981200"/>
            </a:xfrm>
            <a:custGeom>
              <a:avLst/>
              <a:gdLst/>
              <a:ahLst/>
              <a:cxnLst/>
              <a:rect l="l" t="t" r="r" b="b"/>
              <a:pathLst>
                <a:path w="12801600" h="1981200">
                  <a:moveTo>
                    <a:pt x="0" y="0"/>
                  </a:moveTo>
                  <a:lnTo>
                    <a:pt x="12801600" y="0"/>
                  </a:lnTo>
                  <a:lnTo>
                    <a:pt x="12801600" y="1981200"/>
                  </a:lnTo>
                  <a:lnTo>
                    <a:pt x="0" y="1981200"/>
                  </a:lnTo>
                  <a:close/>
                </a:path>
              </a:pathLst>
            </a:custGeom>
            <a:solidFill>
              <a:srgbClr val="000000">
                <a:alpha val="0"/>
              </a:srgbClr>
            </a:solidFill>
          </p:spPr>
          <p:txBody>
            <a:bodyPr/>
            <a:lstStyle/>
            <a:p>
              <a:endParaRPr lang="en-US"/>
            </a:p>
          </p:txBody>
        </p:sp>
        <p:sp>
          <p:nvSpPr>
            <p:cNvPr id="6" name="TextBox 6"/>
            <p:cNvSpPr txBox="1"/>
            <p:nvPr/>
          </p:nvSpPr>
          <p:spPr>
            <a:xfrm>
              <a:off x="0" y="-38100"/>
              <a:ext cx="12801600" cy="2019300"/>
            </a:xfrm>
            <a:prstGeom prst="rect">
              <a:avLst/>
            </a:prstGeom>
          </p:spPr>
          <p:txBody>
            <a:bodyPr lIns="0" tIns="0" rIns="0" bIns="0" rtlCol="0" anchor="ctr"/>
            <a:lstStyle/>
            <a:p>
              <a:pPr algn="l">
                <a:lnSpc>
                  <a:spcPts val="5099"/>
                </a:lnSpc>
              </a:pPr>
              <a:r>
                <a:rPr lang="en-US" sz="4200" b="1">
                  <a:solidFill>
                    <a:srgbClr val="455664"/>
                  </a:solidFill>
                  <a:latin typeface="Poppins Medium"/>
                  <a:ea typeface="Poppins Medium"/>
                  <a:cs typeface="Poppins Medium"/>
                  <a:sym typeface="Poppins Medium"/>
                </a:rPr>
                <a:t>Choose a lender and </a:t>
              </a:r>
            </a:p>
            <a:p>
              <a:pPr algn="l">
                <a:lnSpc>
                  <a:spcPts val="5099"/>
                </a:lnSpc>
              </a:pPr>
              <a:r>
                <a:rPr lang="en-US" sz="4200" b="1">
                  <a:solidFill>
                    <a:srgbClr val="455664"/>
                  </a:solidFill>
                  <a:latin typeface="Poppins Medium"/>
                  <a:ea typeface="Poppins Medium"/>
                  <a:cs typeface="Poppins Medium"/>
                  <a:sym typeface="Poppins Medium"/>
                </a:rPr>
                <a:t>real estate agent</a:t>
              </a:r>
            </a:p>
          </p:txBody>
        </p:sp>
      </p:grpSp>
      <p:sp>
        <p:nvSpPr>
          <p:cNvPr id="7" name="TextBox 7"/>
          <p:cNvSpPr txBox="1"/>
          <p:nvPr/>
        </p:nvSpPr>
        <p:spPr>
          <a:xfrm>
            <a:off x="6035040" y="5133002"/>
            <a:ext cx="9418320" cy="1962192"/>
          </a:xfrm>
          <a:prstGeom prst="rect">
            <a:avLst/>
          </a:prstGeom>
        </p:spPr>
        <p:txBody>
          <a:bodyPr lIns="0" tIns="0" rIns="0" bIns="0" rtlCol="0" anchor="t">
            <a:spAutoFit/>
          </a:bodyPr>
          <a:lstStyle/>
          <a:p>
            <a:pPr algn="l">
              <a:lnSpc>
                <a:spcPts val="5399"/>
              </a:lnSpc>
            </a:pPr>
            <a:r>
              <a:rPr lang="en-US" sz="2999">
                <a:solidFill>
                  <a:srgbClr val="465663"/>
                </a:solidFill>
                <a:latin typeface="Open Sans"/>
                <a:ea typeface="Open Sans"/>
                <a:cs typeface="Open Sans"/>
                <a:sym typeface="Open Sans"/>
              </a:rPr>
              <a:t>WHRC maintains a directory of vetted mortgage lending and real estate partners. If you’re interested in referrals, contact our hotline.</a:t>
            </a:r>
          </a:p>
        </p:txBody>
      </p:sp>
      <p:grpSp>
        <p:nvGrpSpPr>
          <p:cNvPr id="8" name="Group 8"/>
          <p:cNvGrpSpPr>
            <a:grpSpLocks noChangeAspect="1"/>
          </p:cNvGrpSpPr>
          <p:nvPr/>
        </p:nvGrpSpPr>
        <p:grpSpPr>
          <a:xfrm>
            <a:off x="2743200" y="3191807"/>
            <a:ext cx="2057400" cy="2057400"/>
            <a:chOff x="0" y="0"/>
            <a:chExt cx="2743200" cy="2743200"/>
          </a:xfrm>
        </p:grpSpPr>
        <p:sp>
          <p:nvSpPr>
            <p:cNvPr id="9" name="Freeform 9" descr="A person holding a house  AI-generated content may be incorrect."/>
            <p:cNvSpPr/>
            <p:nvPr/>
          </p:nvSpPr>
          <p:spPr>
            <a:xfrm>
              <a:off x="0" y="0"/>
              <a:ext cx="2743200" cy="2743200"/>
            </a:xfrm>
            <a:custGeom>
              <a:avLst/>
              <a:gdLst/>
              <a:ahLst/>
              <a:cxnLst/>
              <a:rect l="l" t="t" r="r" b="b"/>
              <a:pathLst>
                <a:path w="2743200" h="2743200">
                  <a:moveTo>
                    <a:pt x="0" y="0"/>
                  </a:moveTo>
                  <a:lnTo>
                    <a:pt x="2743200" y="0"/>
                  </a:lnTo>
                  <a:lnTo>
                    <a:pt x="2743200" y="2743200"/>
                  </a:lnTo>
                  <a:lnTo>
                    <a:pt x="0" y="2743200"/>
                  </a:lnTo>
                  <a:lnTo>
                    <a:pt x="0" y="0"/>
                  </a:lnTo>
                  <a:close/>
                </a:path>
              </a:pathLst>
            </a:custGeom>
            <a:blipFill>
              <a:blip r:embed="rId3"/>
              <a:stretch>
                <a:fillRect/>
              </a:stretch>
            </a:blipFill>
          </p:spPr>
          <p:txBody>
            <a:bodyPr/>
            <a:lstStyle/>
            <a:p>
              <a:endParaRPr lang="en-US"/>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dirty="0"/>
          </a:p>
        </p:txBody>
      </p:sp>
      <p:sp>
        <p:nvSpPr>
          <p:cNvPr id="3" name="TextBox 3"/>
          <p:cNvSpPr txBox="1"/>
          <p:nvPr/>
        </p:nvSpPr>
        <p:spPr>
          <a:xfrm>
            <a:off x="6035040" y="2232619"/>
            <a:ext cx="7132320" cy="446723"/>
          </a:xfrm>
          <a:prstGeom prst="rect">
            <a:avLst/>
          </a:prstGeom>
        </p:spPr>
        <p:txBody>
          <a:bodyPr lIns="0" tIns="0" rIns="0" bIns="0" rtlCol="0" anchor="t">
            <a:spAutoFit/>
          </a:bodyPr>
          <a:lstStyle/>
          <a:p>
            <a:pPr algn="l">
              <a:lnSpc>
                <a:spcPts val="2268"/>
              </a:lnSpc>
            </a:pPr>
            <a:r>
              <a:rPr lang="en-US" sz="2100" b="1" dirty="0">
                <a:solidFill>
                  <a:srgbClr val="455664"/>
                </a:solidFill>
                <a:latin typeface="Poppins Bold"/>
                <a:ea typeface="Poppins Bold"/>
                <a:cs typeface="Poppins Bold"/>
                <a:sym typeface="Poppins Bold"/>
              </a:rPr>
              <a:t>STEP 08</a:t>
            </a:r>
          </a:p>
        </p:txBody>
      </p:sp>
      <p:sp>
        <p:nvSpPr>
          <p:cNvPr id="4" name="TextBox 4"/>
          <p:cNvSpPr txBox="1"/>
          <p:nvPr/>
        </p:nvSpPr>
        <p:spPr>
          <a:xfrm>
            <a:off x="5943600" y="4072849"/>
            <a:ext cx="9418320" cy="3991057"/>
          </a:xfrm>
          <a:prstGeom prst="rect">
            <a:avLst/>
          </a:prstGeom>
        </p:spPr>
        <p:txBody>
          <a:bodyPr lIns="0" tIns="0" rIns="0" bIns="0" rtlCol="0" anchor="t">
            <a:spAutoFit/>
          </a:bodyPr>
          <a:lstStyle/>
          <a:p>
            <a:pPr algn="l">
              <a:lnSpc>
                <a:spcPts val="5399"/>
              </a:lnSpc>
            </a:pPr>
            <a:r>
              <a:rPr lang="en-US" sz="2999" dirty="0">
                <a:solidFill>
                  <a:srgbClr val="465663"/>
                </a:solidFill>
                <a:latin typeface="Open Sans"/>
                <a:ea typeface="Open Sans"/>
                <a:cs typeface="Open Sans"/>
                <a:sym typeface="Open Sans"/>
              </a:rPr>
              <a:t>If your offer is accepted, then your housing counselor, real estate agent, and lending professional – your homeownership team! – will guide you through the timeline to closing and next steps, including home inspection, appraisal, and paperwork.</a:t>
            </a:r>
          </a:p>
        </p:txBody>
      </p:sp>
      <p:grpSp>
        <p:nvGrpSpPr>
          <p:cNvPr id="5" name="Group 5"/>
          <p:cNvGrpSpPr/>
          <p:nvPr/>
        </p:nvGrpSpPr>
        <p:grpSpPr>
          <a:xfrm>
            <a:off x="5943600" y="2748874"/>
            <a:ext cx="9601200" cy="1485900"/>
            <a:chOff x="0" y="0"/>
            <a:chExt cx="12801600" cy="1981200"/>
          </a:xfrm>
        </p:grpSpPr>
        <p:sp>
          <p:nvSpPr>
            <p:cNvPr id="6" name="Freeform 6"/>
            <p:cNvSpPr/>
            <p:nvPr/>
          </p:nvSpPr>
          <p:spPr>
            <a:xfrm>
              <a:off x="0" y="0"/>
              <a:ext cx="12801600" cy="1981200"/>
            </a:xfrm>
            <a:custGeom>
              <a:avLst/>
              <a:gdLst/>
              <a:ahLst/>
              <a:cxnLst/>
              <a:rect l="l" t="t" r="r" b="b"/>
              <a:pathLst>
                <a:path w="12801600" h="1981200">
                  <a:moveTo>
                    <a:pt x="0" y="0"/>
                  </a:moveTo>
                  <a:lnTo>
                    <a:pt x="12801600" y="0"/>
                  </a:lnTo>
                  <a:lnTo>
                    <a:pt x="12801600" y="1981200"/>
                  </a:lnTo>
                  <a:lnTo>
                    <a:pt x="0" y="1981200"/>
                  </a:lnTo>
                  <a:close/>
                </a:path>
              </a:pathLst>
            </a:custGeom>
            <a:solidFill>
              <a:srgbClr val="000000">
                <a:alpha val="0"/>
              </a:srgbClr>
            </a:solidFill>
          </p:spPr>
          <p:txBody>
            <a:bodyPr/>
            <a:lstStyle/>
            <a:p>
              <a:endParaRPr lang="en-US" dirty="0"/>
            </a:p>
          </p:txBody>
        </p:sp>
        <p:sp>
          <p:nvSpPr>
            <p:cNvPr id="7" name="TextBox 7"/>
            <p:cNvSpPr txBox="1"/>
            <p:nvPr/>
          </p:nvSpPr>
          <p:spPr>
            <a:xfrm>
              <a:off x="0" y="-38100"/>
              <a:ext cx="12801600" cy="2019300"/>
            </a:xfrm>
            <a:prstGeom prst="rect">
              <a:avLst/>
            </a:prstGeom>
          </p:spPr>
          <p:txBody>
            <a:bodyPr lIns="0" tIns="0" rIns="0" bIns="0" rtlCol="0" anchor="ctr"/>
            <a:lstStyle/>
            <a:p>
              <a:pPr algn="l">
                <a:lnSpc>
                  <a:spcPts val="5099"/>
                </a:lnSpc>
              </a:pPr>
              <a:r>
                <a:rPr lang="en-US" sz="4200" b="1" dirty="0">
                  <a:solidFill>
                    <a:srgbClr val="455664"/>
                  </a:solidFill>
                  <a:latin typeface="Poppins Medium"/>
                  <a:ea typeface="Poppins Medium"/>
                  <a:cs typeface="Poppins Medium"/>
                  <a:sym typeface="Poppins Medium"/>
                </a:rPr>
                <a:t>Prepare</a:t>
              </a:r>
            </a:p>
          </p:txBody>
        </p:sp>
      </p:grpSp>
      <p:grpSp>
        <p:nvGrpSpPr>
          <p:cNvPr id="8" name="Group 8"/>
          <p:cNvGrpSpPr>
            <a:grpSpLocks noChangeAspect="1"/>
          </p:cNvGrpSpPr>
          <p:nvPr/>
        </p:nvGrpSpPr>
        <p:grpSpPr>
          <a:xfrm>
            <a:off x="2743200" y="2177374"/>
            <a:ext cx="2057400" cy="2057400"/>
            <a:chOff x="0" y="0"/>
            <a:chExt cx="2743200" cy="2743200"/>
          </a:xfrm>
        </p:grpSpPr>
        <p:sp>
          <p:nvSpPr>
            <p:cNvPr id="9" name="Freeform 9" descr="A house with a magnifying glass and a check mark  AI-generated content may be incorrect."/>
            <p:cNvSpPr/>
            <p:nvPr/>
          </p:nvSpPr>
          <p:spPr>
            <a:xfrm>
              <a:off x="0" y="0"/>
              <a:ext cx="2743200" cy="2743200"/>
            </a:xfrm>
            <a:custGeom>
              <a:avLst/>
              <a:gdLst/>
              <a:ahLst/>
              <a:cxnLst/>
              <a:rect l="l" t="t" r="r" b="b"/>
              <a:pathLst>
                <a:path w="2743200" h="2743200">
                  <a:moveTo>
                    <a:pt x="0" y="0"/>
                  </a:moveTo>
                  <a:lnTo>
                    <a:pt x="2743200" y="0"/>
                  </a:lnTo>
                  <a:lnTo>
                    <a:pt x="2743200" y="2743200"/>
                  </a:lnTo>
                  <a:lnTo>
                    <a:pt x="0" y="2743200"/>
                  </a:lnTo>
                  <a:lnTo>
                    <a:pt x="0" y="0"/>
                  </a:lnTo>
                  <a:close/>
                </a:path>
              </a:pathLst>
            </a:custGeom>
            <a:blipFill>
              <a:blip r:embed="rId3"/>
              <a:stretch>
                <a:fillRect/>
              </a:stretch>
            </a:blipFill>
          </p:spPr>
          <p:txBody>
            <a:bodyPr/>
            <a:lstStyle/>
            <a:p>
              <a:endParaRPr lang="en-US" dirty="0"/>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dirty="0"/>
          </a:p>
        </p:txBody>
      </p:sp>
      <p:sp>
        <p:nvSpPr>
          <p:cNvPr id="3" name="TextBox 3"/>
          <p:cNvSpPr txBox="1"/>
          <p:nvPr/>
        </p:nvSpPr>
        <p:spPr>
          <a:xfrm>
            <a:off x="6035040" y="2908907"/>
            <a:ext cx="7132320" cy="446723"/>
          </a:xfrm>
          <a:prstGeom prst="rect">
            <a:avLst/>
          </a:prstGeom>
        </p:spPr>
        <p:txBody>
          <a:bodyPr lIns="0" tIns="0" rIns="0" bIns="0" rtlCol="0" anchor="t">
            <a:spAutoFit/>
          </a:bodyPr>
          <a:lstStyle/>
          <a:p>
            <a:pPr algn="l">
              <a:lnSpc>
                <a:spcPts val="2268"/>
              </a:lnSpc>
            </a:pPr>
            <a:r>
              <a:rPr lang="en-US" sz="2100" b="1" dirty="0">
                <a:solidFill>
                  <a:srgbClr val="FFFFFF"/>
                </a:solidFill>
                <a:latin typeface="Poppins Bold"/>
                <a:ea typeface="Poppins Bold"/>
                <a:cs typeface="Poppins Bold"/>
                <a:sym typeface="Poppins Bold"/>
              </a:rPr>
              <a:t>STEP 09</a:t>
            </a:r>
          </a:p>
        </p:txBody>
      </p:sp>
      <p:grpSp>
        <p:nvGrpSpPr>
          <p:cNvPr id="4" name="Group 4"/>
          <p:cNvGrpSpPr/>
          <p:nvPr/>
        </p:nvGrpSpPr>
        <p:grpSpPr>
          <a:xfrm>
            <a:off x="5943600" y="3425162"/>
            <a:ext cx="9601200" cy="1485900"/>
            <a:chOff x="0" y="0"/>
            <a:chExt cx="12801600" cy="1981200"/>
          </a:xfrm>
        </p:grpSpPr>
        <p:sp>
          <p:nvSpPr>
            <p:cNvPr id="5" name="Freeform 5"/>
            <p:cNvSpPr/>
            <p:nvPr/>
          </p:nvSpPr>
          <p:spPr>
            <a:xfrm>
              <a:off x="0" y="0"/>
              <a:ext cx="12801600" cy="1981200"/>
            </a:xfrm>
            <a:custGeom>
              <a:avLst/>
              <a:gdLst/>
              <a:ahLst/>
              <a:cxnLst/>
              <a:rect l="l" t="t" r="r" b="b"/>
              <a:pathLst>
                <a:path w="12801600" h="1981200">
                  <a:moveTo>
                    <a:pt x="0" y="0"/>
                  </a:moveTo>
                  <a:lnTo>
                    <a:pt x="12801600" y="0"/>
                  </a:lnTo>
                  <a:lnTo>
                    <a:pt x="12801600" y="1981200"/>
                  </a:lnTo>
                  <a:lnTo>
                    <a:pt x="0" y="1981200"/>
                  </a:lnTo>
                  <a:close/>
                </a:path>
              </a:pathLst>
            </a:custGeom>
            <a:solidFill>
              <a:srgbClr val="000000">
                <a:alpha val="0"/>
              </a:srgbClr>
            </a:solidFill>
          </p:spPr>
          <p:txBody>
            <a:bodyPr/>
            <a:lstStyle/>
            <a:p>
              <a:endParaRPr lang="en-US" dirty="0"/>
            </a:p>
          </p:txBody>
        </p:sp>
        <p:sp>
          <p:nvSpPr>
            <p:cNvPr id="6" name="TextBox 6"/>
            <p:cNvSpPr txBox="1"/>
            <p:nvPr/>
          </p:nvSpPr>
          <p:spPr>
            <a:xfrm>
              <a:off x="0" y="-38100"/>
              <a:ext cx="12801600" cy="2019300"/>
            </a:xfrm>
            <a:prstGeom prst="rect">
              <a:avLst/>
            </a:prstGeom>
          </p:spPr>
          <p:txBody>
            <a:bodyPr lIns="0" tIns="0" rIns="0" bIns="0" rtlCol="0" anchor="ctr"/>
            <a:lstStyle/>
            <a:p>
              <a:pPr algn="l">
                <a:lnSpc>
                  <a:spcPts val="5099"/>
                </a:lnSpc>
              </a:pPr>
              <a:r>
                <a:rPr lang="en-US" sz="4200" b="1" dirty="0">
                  <a:solidFill>
                    <a:srgbClr val="FFFFFF"/>
                  </a:solidFill>
                  <a:latin typeface="Poppins Medium"/>
                  <a:ea typeface="Poppins Medium"/>
                  <a:cs typeface="Poppins Medium"/>
                  <a:sym typeface="Poppins Medium"/>
                </a:rPr>
                <a:t>Close on your home</a:t>
              </a:r>
            </a:p>
          </p:txBody>
        </p:sp>
      </p:grpSp>
      <p:sp>
        <p:nvSpPr>
          <p:cNvPr id="7" name="TextBox 7"/>
          <p:cNvSpPr txBox="1"/>
          <p:nvPr/>
        </p:nvSpPr>
        <p:spPr>
          <a:xfrm>
            <a:off x="6035040" y="4794857"/>
            <a:ext cx="9418320" cy="2638480"/>
          </a:xfrm>
          <a:prstGeom prst="rect">
            <a:avLst/>
          </a:prstGeom>
        </p:spPr>
        <p:txBody>
          <a:bodyPr lIns="0" tIns="0" rIns="0" bIns="0" rtlCol="0" anchor="t">
            <a:spAutoFit/>
          </a:bodyPr>
          <a:lstStyle/>
          <a:p>
            <a:pPr algn="l">
              <a:lnSpc>
                <a:spcPts val="5399"/>
              </a:lnSpc>
            </a:pPr>
            <a:r>
              <a:rPr lang="en-US" sz="2999" dirty="0">
                <a:solidFill>
                  <a:srgbClr val="FFFFFF"/>
                </a:solidFill>
                <a:latin typeface="Open Sans"/>
                <a:ea typeface="Open Sans"/>
                <a:cs typeface="Open Sans"/>
                <a:sym typeface="Open Sans"/>
              </a:rPr>
              <a:t>The “closing,” or settlement, is the final step before your officially take ownership of the home. Funds are exchanged and key documents are signed to finalize the sale.</a:t>
            </a:r>
          </a:p>
        </p:txBody>
      </p:sp>
      <p:grpSp>
        <p:nvGrpSpPr>
          <p:cNvPr id="8" name="Group 8"/>
          <p:cNvGrpSpPr>
            <a:grpSpLocks noChangeAspect="1"/>
          </p:cNvGrpSpPr>
          <p:nvPr/>
        </p:nvGrpSpPr>
        <p:grpSpPr>
          <a:xfrm>
            <a:off x="2743200" y="2853662"/>
            <a:ext cx="2057400" cy="2057400"/>
            <a:chOff x="0" y="0"/>
            <a:chExt cx="2743200" cy="2743200"/>
          </a:xfrm>
        </p:grpSpPr>
        <p:sp>
          <p:nvSpPr>
            <p:cNvPr id="9" name="Freeform 9" descr="A white line drawing of a paper  AI-generated content may be incorrect."/>
            <p:cNvSpPr/>
            <p:nvPr/>
          </p:nvSpPr>
          <p:spPr>
            <a:xfrm>
              <a:off x="0" y="0"/>
              <a:ext cx="2743200" cy="2743200"/>
            </a:xfrm>
            <a:custGeom>
              <a:avLst/>
              <a:gdLst/>
              <a:ahLst/>
              <a:cxnLst/>
              <a:rect l="l" t="t" r="r" b="b"/>
              <a:pathLst>
                <a:path w="2743200" h="2743200">
                  <a:moveTo>
                    <a:pt x="0" y="0"/>
                  </a:moveTo>
                  <a:lnTo>
                    <a:pt x="2743200" y="0"/>
                  </a:lnTo>
                  <a:lnTo>
                    <a:pt x="2743200" y="2743200"/>
                  </a:lnTo>
                  <a:lnTo>
                    <a:pt x="0" y="2743200"/>
                  </a:lnTo>
                  <a:lnTo>
                    <a:pt x="0" y="0"/>
                  </a:lnTo>
                  <a:close/>
                </a:path>
              </a:pathLst>
            </a:custGeom>
            <a:blipFill>
              <a:blip r:embed="rId3"/>
              <a:stretch>
                <a:fillRect/>
              </a:stretch>
            </a:blipFill>
          </p:spPr>
          <p:txBody>
            <a:bodyPr/>
            <a:lstStyle/>
            <a:p>
              <a:endParaRPr lang="en-US" dirty="0"/>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dirty="0"/>
          </a:p>
        </p:txBody>
      </p:sp>
      <p:grpSp>
        <p:nvGrpSpPr>
          <p:cNvPr id="3" name="Group 3"/>
          <p:cNvGrpSpPr/>
          <p:nvPr/>
        </p:nvGrpSpPr>
        <p:grpSpPr>
          <a:xfrm>
            <a:off x="12915900" y="9534525"/>
            <a:ext cx="4114800" cy="547688"/>
            <a:chOff x="0" y="0"/>
            <a:chExt cx="5486400" cy="730250"/>
          </a:xfrm>
        </p:grpSpPr>
        <p:sp>
          <p:nvSpPr>
            <p:cNvPr id="4" name="Freeform 4"/>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en-US" dirty="0"/>
            </a:p>
          </p:txBody>
        </p:sp>
        <p:sp>
          <p:nvSpPr>
            <p:cNvPr id="5" name="TextBox 5"/>
            <p:cNvSpPr txBox="1"/>
            <p:nvPr/>
          </p:nvSpPr>
          <p:spPr>
            <a:xfrm>
              <a:off x="0" y="-9525"/>
              <a:ext cx="5486400" cy="739775"/>
            </a:xfrm>
            <a:prstGeom prst="rect">
              <a:avLst/>
            </a:prstGeom>
          </p:spPr>
          <p:txBody>
            <a:bodyPr lIns="0" tIns="0" rIns="0" bIns="0" rtlCol="0" anchor="ctr"/>
            <a:lstStyle/>
            <a:p>
              <a:pPr algn="r">
                <a:lnSpc>
                  <a:spcPts val="1620"/>
                </a:lnSpc>
              </a:pPr>
              <a:r>
                <a:rPr lang="en-US" sz="1350" dirty="0">
                  <a:solidFill>
                    <a:srgbClr val="838B91"/>
                  </a:solidFill>
                  <a:latin typeface="Open Sans"/>
                  <a:ea typeface="Open Sans"/>
                  <a:cs typeface="Open Sans"/>
                  <a:sym typeface="Open Sans"/>
                </a:rPr>
                <a:t>20</a:t>
              </a:r>
            </a:p>
          </p:txBody>
        </p:sp>
      </p:grpSp>
      <p:sp>
        <p:nvSpPr>
          <p:cNvPr id="6" name="TextBox 6"/>
          <p:cNvSpPr txBox="1"/>
          <p:nvPr/>
        </p:nvSpPr>
        <p:spPr>
          <a:xfrm>
            <a:off x="6035040" y="2552649"/>
            <a:ext cx="7132320" cy="446723"/>
          </a:xfrm>
          <a:prstGeom prst="rect">
            <a:avLst/>
          </a:prstGeom>
        </p:spPr>
        <p:txBody>
          <a:bodyPr lIns="0" tIns="0" rIns="0" bIns="0" rtlCol="0" anchor="t">
            <a:spAutoFit/>
          </a:bodyPr>
          <a:lstStyle/>
          <a:p>
            <a:pPr algn="l">
              <a:lnSpc>
                <a:spcPts val="2268"/>
              </a:lnSpc>
            </a:pPr>
            <a:r>
              <a:rPr lang="en-US" sz="2100" b="1" dirty="0">
                <a:solidFill>
                  <a:srgbClr val="455664"/>
                </a:solidFill>
                <a:latin typeface="Poppins Bold"/>
                <a:ea typeface="Poppins Bold"/>
                <a:cs typeface="Poppins Bold"/>
                <a:sym typeface="Poppins Bold"/>
              </a:rPr>
              <a:t>STEP 10</a:t>
            </a:r>
          </a:p>
        </p:txBody>
      </p:sp>
      <p:sp>
        <p:nvSpPr>
          <p:cNvPr id="7" name="TextBox 7"/>
          <p:cNvSpPr txBox="1"/>
          <p:nvPr/>
        </p:nvSpPr>
        <p:spPr>
          <a:xfrm>
            <a:off x="6035040" y="4438599"/>
            <a:ext cx="9418320" cy="3314769"/>
          </a:xfrm>
          <a:prstGeom prst="rect">
            <a:avLst/>
          </a:prstGeom>
        </p:spPr>
        <p:txBody>
          <a:bodyPr lIns="0" tIns="0" rIns="0" bIns="0" rtlCol="0" anchor="t">
            <a:spAutoFit/>
          </a:bodyPr>
          <a:lstStyle/>
          <a:p>
            <a:pPr algn="l">
              <a:lnSpc>
                <a:spcPts val="5399"/>
              </a:lnSpc>
            </a:pPr>
            <a:r>
              <a:rPr lang="en-US" sz="2999" dirty="0">
                <a:solidFill>
                  <a:srgbClr val="465663"/>
                </a:solidFill>
                <a:latin typeface="Open Sans"/>
                <a:ea typeface="Open Sans"/>
                <a:cs typeface="Open Sans"/>
                <a:sym typeface="Open Sans"/>
              </a:rPr>
              <a:t>But you’re not done yet – take time to learn all you can to help you sustain homeownership. Your housing counselor offers post-purchase counseling, which includes strategies for maintaining your home, and what to do if you encounter financial challenges.</a:t>
            </a:r>
          </a:p>
        </p:txBody>
      </p:sp>
      <p:grpSp>
        <p:nvGrpSpPr>
          <p:cNvPr id="8" name="Group 8"/>
          <p:cNvGrpSpPr/>
          <p:nvPr/>
        </p:nvGrpSpPr>
        <p:grpSpPr>
          <a:xfrm>
            <a:off x="5943600" y="3068904"/>
            <a:ext cx="9601200" cy="1485900"/>
            <a:chOff x="0" y="0"/>
            <a:chExt cx="12801600" cy="1981200"/>
          </a:xfrm>
        </p:grpSpPr>
        <p:sp>
          <p:nvSpPr>
            <p:cNvPr id="9" name="Freeform 9"/>
            <p:cNvSpPr/>
            <p:nvPr/>
          </p:nvSpPr>
          <p:spPr>
            <a:xfrm>
              <a:off x="0" y="0"/>
              <a:ext cx="12801600" cy="1981200"/>
            </a:xfrm>
            <a:custGeom>
              <a:avLst/>
              <a:gdLst/>
              <a:ahLst/>
              <a:cxnLst/>
              <a:rect l="l" t="t" r="r" b="b"/>
              <a:pathLst>
                <a:path w="12801600" h="1981200">
                  <a:moveTo>
                    <a:pt x="0" y="0"/>
                  </a:moveTo>
                  <a:lnTo>
                    <a:pt x="12801600" y="0"/>
                  </a:lnTo>
                  <a:lnTo>
                    <a:pt x="12801600" y="1981200"/>
                  </a:lnTo>
                  <a:lnTo>
                    <a:pt x="0" y="1981200"/>
                  </a:lnTo>
                  <a:close/>
                </a:path>
              </a:pathLst>
            </a:custGeom>
            <a:solidFill>
              <a:srgbClr val="000000">
                <a:alpha val="0"/>
              </a:srgbClr>
            </a:solidFill>
          </p:spPr>
          <p:txBody>
            <a:bodyPr/>
            <a:lstStyle/>
            <a:p>
              <a:endParaRPr lang="en-US" dirty="0"/>
            </a:p>
          </p:txBody>
        </p:sp>
        <p:sp>
          <p:nvSpPr>
            <p:cNvPr id="10" name="TextBox 10"/>
            <p:cNvSpPr txBox="1"/>
            <p:nvPr/>
          </p:nvSpPr>
          <p:spPr>
            <a:xfrm>
              <a:off x="0" y="-38100"/>
              <a:ext cx="12801600" cy="2019300"/>
            </a:xfrm>
            <a:prstGeom prst="rect">
              <a:avLst/>
            </a:prstGeom>
          </p:spPr>
          <p:txBody>
            <a:bodyPr lIns="0" tIns="0" rIns="0" bIns="0" rtlCol="0" anchor="ctr"/>
            <a:lstStyle/>
            <a:p>
              <a:pPr algn="l">
                <a:lnSpc>
                  <a:spcPts val="5099"/>
                </a:lnSpc>
              </a:pPr>
              <a:r>
                <a:rPr lang="en-US" sz="4200" b="1" dirty="0">
                  <a:solidFill>
                    <a:srgbClr val="455664"/>
                  </a:solidFill>
                  <a:latin typeface="Poppins Medium"/>
                  <a:ea typeface="Poppins Medium"/>
                  <a:cs typeface="Poppins Medium"/>
                  <a:sym typeface="Poppins Medium"/>
                </a:rPr>
                <a:t>Congratulations, you’re </a:t>
              </a:r>
            </a:p>
            <a:p>
              <a:pPr algn="l">
                <a:lnSpc>
                  <a:spcPts val="5099"/>
                </a:lnSpc>
              </a:pPr>
              <a:r>
                <a:rPr lang="en-US" sz="4200" b="1" dirty="0">
                  <a:solidFill>
                    <a:srgbClr val="455664"/>
                  </a:solidFill>
                  <a:latin typeface="Poppins Medium"/>
                  <a:ea typeface="Poppins Medium"/>
                  <a:cs typeface="Poppins Medium"/>
                  <a:sym typeface="Poppins Medium"/>
                </a:rPr>
                <a:t>a homeowner!</a:t>
              </a:r>
            </a:p>
          </p:txBody>
        </p:sp>
      </p:grpSp>
      <p:grpSp>
        <p:nvGrpSpPr>
          <p:cNvPr id="11" name="Group 11"/>
          <p:cNvGrpSpPr>
            <a:grpSpLocks noChangeAspect="1"/>
          </p:cNvGrpSpPr>
          <p:nvPr/>
        </p:nvGrpSpPr>
        <p:grpSpPr>
          <a:xfrm>
            <a:off x="2743200" y="2533632"/>
            <a:ext cx="2771775" cy="1976640"/>
            <a:chOff x="0" y="0"/>
            <a:chExt cx="3695700" cy="2635520"/>
          </a:xfrm>
        </p:grpSpPr>
        <p:sp>
          <p:nvSpPr>
            <p:cNvPr id="12" name="Freeform 12" descr="A key with a house and a party hat  AI-generated content may be incorrect."/>
            <p:cNvSpPr/>
            <p:nvPr/>
          </p:nvSpPr>
          <p:spPr>
            <a:xfrm>
              <a:off x="0" y="0"/>
              <a:ext cx="3695700" cy="2635504"/>
            </a:xfrm>
            <a:custGeom>
              <a:avLst/>
              <a:gdLst/>
              <a:ahLst/>
              <a:cxnLst/>
              <a:rect l="l" t="t" r="r" b="b"/>
              <a:pathLst>
                <a:path w="3695700" h="2635504">
                  <a:moveTo>
                    <a:pt x="0" y="0"/>
                  </a:moveTo>
                  <a:lnTo>
                    <a:pt x="3695700" y="0"/>
                  </a:lnTo>
                  <a:lnTo>
                    <a:pt x="3695700" y="2635504"/>
                  </a:lnTo>
                  <a:lnTo>
                    <a:pt x="0" y="2635504"/>
                  </a:lnTo>
                  <a:lnTo>
                    <a:pt x="0" y="0"/>
                  </a:lnTo>
                  <a:close/>
                </a:path>
              </a:pathLst>
            </a:custGeom>
            <a:blipFill>
              <a:blip r:embed="rId3"/>
              <a:stretch>
                <a:fillRect t="-20" b="-20"/>
              </a:stretch>
            </a:blipFill>
          </p:spPr>
          <p:txBody>
            <a:bodyPr/>
            <a:lstStyle/>
            <a:p>
              <a:endParaRPr lang="en-US" dirty="0"/>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3415E"/>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52400" y="800239"/>
            <a:ext cx="18242280" cy="8686522"/>
            <a:chOff x="0" y="0"/>
            <a:chExt cx="24323040" cy="11582030"/>
          </a:xfrm>
        </p:grpSpPr>
        <p:sp>
          <p:nvSpPr>
            <p:cNvPr id="3" name="Freeform 3" descr="A line of houses and trees  AI-generated content may be incorrect."/>
            <p:cNvSpPr/>
            <p:nvPr/>
          </p:nvSpPr>
          <p:spPr>
            <a:xfrm>
              <a:off x="0" y="0"/>
              <a:ext cx="24323039" cy="11582019"/>
            </a:xfrm>
            <a:custGeom>
              <a:avLst/>
              <a:gdLst/>
              <a:ahLst/>
              <a:cxnLst/>
              <a:rect l="l" t="t" r="r" b="b"/>
              <a:pathLst>
                <a:path w="24323039" h="11582019">
                  <a:moveTo>
                    <a:pt x="0" y="0"/>
                  </a:moveTo>
                  <a:lnTo>
                    <a:pt x="24323039" y="0"/>
                  </a:lnTo>
                  <a:lnTo>
                    <a:pt x="24323039" y="11582019"/>
                  </a:lnTo>
                  <a:lnTo>
                    <a:pt x="0" y="11582019"/>
                  </a:lnTo>
                  <a:lnTo>
                    <a:pt x="0" y="0"/>
                  </a:lnTo>
                  <a:close/>
                </a:path>
              </a:pathLst>
            </a:custGeom>
            <a:blipFill>
              <a:blip r:embed="rId2">
                <a:alphaModFix amt="10999"/>
              </a:blip>
              <a:stretch>
                <a:fillRect l="-1" r="-15708" b="-42"/>
              </a:stretch>
            </a:blipFill>
          </p:spPr>
          <p:txBody>
            <a:bodyPr/>
            <a:lstStyle/>
            <a:p>
              <a:endParaRPr lang="en-US" dirty="0"/>
            </a:p>
          </p:txBody>
        </p:sp>
      </p:grpSp>
      <p:grpSp>
        <p:nvGrpSpPr>
          <p:cNvPr id="4" name="Group 4"/>
          <p:cNvGrpSpPr/>
          <p:nvPr/>
        </p:nvGrpSpPr>
        <p:grpSpPr>
          <a:xfrm>
            <a:off x="-2133600" y="190500"/>
            <a:ext cx="24357382" cy="6824471"/>
            <a:chOff x="-2860109" y="-5090251"/>
            <a:chExt cx="32476509" cy="9099295"/>
          </a:xfrm>
        </p:grpSpPr>
        <p:sp>
          <p:nvSpPr>
            <p:cNvPr id="5" name="Freeform 5"/>
            <p:cNvSpPr/>
            <p:nvPr/>
          </p:nvSpPr>
          <p:spPr>
            <a:xfrm>
              <a:off x="-2860109" y="199044"/>
              <a:ext cx="21031200" cy="3810000"/>
            </a:xfrm>
            <a:custGeom>
              <a:avLst/>
              <a:gdLst/>
              <a:ahLst/>
              <a:cxnLst/>
              <a:rect l="l" t="t" r="r" b="b"/>
              <a:pathLst>
                <a:path w="21031200" h="3810000">
                  <a:moveTo>
                    <a:pt x="0" y="0"/>
                  </a:moveTo>
                  <a:lnTo>
                    <a:pt x="21031200" y="0"/>
                  </a:lnTo>
                  <a:lnTo>
                    <a:pt x="21031200" y="3810000"/>
                  </a:lnTo>
                  <a:lnTo>
                    <a:pt x="0" y="3810000"/>
                  </a:lnTo>
                  <a:close/>
                </a:path>
              </a:pathLst>
            </a:custGeom>
            <a:solidFill>
              <a:srgbClr val="000000">
                <a:alpha val="0"/>
              </a:srgbClr>
            </a:solidFill>
          </p:spPr>
          <p:txBody>
            <a:bodyPr/>
            <a:lstStyle/>
            <a:p>
              <a:endParaRPr lang="en-US" dirty="0"/>
            </a:p>
          </p:txBody>
        </p:sp>
        <p:sp>
          <p:nvSpPr>
            <p:cNvPr id="6" name="TextBox 6"/>
            <p:cNvSpPr txBox="1"/>
            <p:nvPr/>
          </p:nvSpPr>
          <p:spPr>
            <a:xfrm>
              <a:off x="8585200" y="-5090251"/>
              <a:ext cx="21031200" cy="3790951"/>
            </a:xfrm>
            <a:prstGeom prst="rect">
              <a:avLst/>
            </a:prstGeom>
          </p:spPr>
          <p:txBody>
            <a:bodyPr lIns="0" tIns="0" rIns="0" bIns="0" rtlCol="0" anchor="ctr"/>
            <a:lstStyle/>
            <a:p>
              <a:pPr algn="l">
                <a:lnSpc>
                  <a:spcPts val="9720"/>
                </a:lnSpc>
              </a:pPr>
              <a:r>
                <a:rPr lang="en-US" sz="9000" b="1" dirty="0">
                  <a:solidFill>
                    <a:srgbClr val="FFFFFF"/>
                  </a:solidFill>
                  <a:latin typeface="Poppins Medium"/>
                  <a:ea typeface="Poppins Medium"/>
                  <a:cs typeface="Poppins Medium"/>
                  <a:sym typeface="Poppins Medium"/>
                </a:rPr>
                <a:t>Q &amp; A</a:t>
              </a:r>
            </a:p>
          </p:txBody>
        </p:sp>
      </p:grpSp>
      <p:sp>
        <p:nvSpPr>
          <p:cNvPr id="8" name="TextBox 7">
            <a:extLst>
              <a:ext uri="{FF2B5EF4-FFF2-40B4-BE49-F238E27FC236}">
                <a16:creationId xmlns:a16="http://schemas.microsoft.com/office/drawing/2014/main" id="{937E6BE8-92B2-A2FE-ECFF-1EBA58F39671}"/>
              </a:ext>
            </a:extLst>
          </p:cNvPr>
          <p:cNvSpPr txBox="1"/>
          <p:nvPr/>
        </p:nvSpPr>
        <p:spPr>
          <a:xfrm>
            <a:off x="1828800" y="4584409"/>
            <a:ext cx="9418320" cy="2003625"/>
          </a:xfrm>
          <a:prstGeom prst="rect">
            <a:avLst/>
          </a:prstGeom>
        </p:spPr>
        <p:txBody>
          <a:bodyPr lIns="0" tIns="0" rIns="0" bIns="0" rtlCol="0" anchor="t">
            <a:spAutoFit/>
          </a:bodyPr>
          <a:lstStyle/>
          <a:p>
            <a:pPr algn="l">
              <a:lnSpc>
                <a:spcPts val="5399"/>
              </a:lnSpc>
            </a:pPr>
            <a:r>
              <a:rPr lang="en-US" sz="2999" dirty="0">
                <a:solidFill>
                  <a:srgbClr val="FFFFFF"/>
                </a:solidFill>
                <a:latin typeface="Open Sans"/>
                <a:ea typeface="Open Sans"/>
                <a:cs typeface="Open Sans"/>
                <a:sym typeface="Open Sans"/>
              </a:rPr>
              <a:t>Hotline: 1-877-894-HOME (4663)</a:t>
            </a:r>
          </a:p>
          <a:p>
            <a:pPr algn="l">
              <a:lnSpc>
                <a:spcPts val="5399"/>
              </a:lnSpc>
            </a:pPr>
            <a:r>
              <a:rPr lang="en-US" sz="2999" dirty="0">
                <a:solidFill>
                  <a:srgbClr val="FFFFFF"/>
                </a:solidFill>
                <a:latin typeface="Open Sans"/>
                <a:ea typeface="Open Sans"/>
                <a:cs typeface="Open Sans"/>
                <a:sym typeface="Open Sans"/>
              </a:rPr>
              <a:t>Website: homeownership-wa.org</a:t>
            </a:r>
          </a:p>
          <a:p>
            <a:pPr algn="l">
              <a:lnSpc>
                <a:spcPts val="5399"/>
              </a:lnSpc>
            </a:pPr>
            <a:endParaRPr lang="en-US" sz="2999" dirty="0">
              <a:solidFill>
                <a:srgbClr val="FFFFFF"/>
              </a:solidFill>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57900" y="9534525"/>
            <a:ext cx="6172200" cy="547688"/>
            <a:chOff x="0" y="0"/>
            <a:chExt cx="8229600" cy="730250"/>
          </a:xfrm>
        </p:grpSpPr>
        <p:sp>
          <p:nvSpPr>
            <p:cNvPr id="3" name="Freeform 3"/>
            <p:cNvSpPr/>
            <p:nvPr/>
          </p:nvSpPr>
          <p:spPr>
            <a:xfrm>
              <a:off x="0" y="0"/>
              <a:ext cx="8229600" cy="730250"/>
            </a:xfrm>
            <a:custGeom>
              <a:avLst/>
              <a:gdLst/>
              <a:ahLst/>
              <a:cxnLst/>
              <a:rect l="l" t="t" r="r" b="b"/>
              <a:pathLst>
                <a:path w="8229600" h="730250">
                  <a:moveTo>
                    <a:pt x="0" y="0"/>
                  </a:moveTo>
                  <a:lnTo>
                    <a:pt x="8229600" y="0"/>
                  </a:lnTo>
                  <a:lnTo>
                    <a:pt x="8229600" y="730250"/>
                  </a:lnTo>
                  <a:lnTo>
                    <a:pt x="0" y="730250"/>
                  </a:lnTo>
                  <a:close/>
                </a:path>
              </a:pathLst>
            </a:custGeom>
            <a:solidFill>
              <a:srgbClr val="000000">
                <a:alpha val="0"/>
              </a:srgbClr>
            </a:solidFill>
          </p:spPr>
          <p:txBody>
            <a:bodyPr/>
            <a:lstStyle/>
            <a:p>
              <a:endParaRPr lang="en-US"/>
            </a:p>
          </p:txBody>
        </p:sp>
        <p:sp>
          <p:nvSpPr>
            <p:cNvPr id="4" name="TextBox 4"/>
            <p:cNvSpPr txBox="1"/>
            <p:nvPr/>
          </p:nvSpPr>
          <p:spPr>
            <a:xfrm>
              <a:off x="0" y="-9525"/>
              <a:ext cx="8229600" cy="739775"/>
            </a:xfrm>
            <a:prstGeom prst="rect">
              <a:avLst/>
            </a:prstGeom>
          </p:spPr>
          <p:txBody>
            <a:bodyPr lIns="0" tIns="0" rIns="0" bIns="0" rtlCol="0" anchor="ctr"/>
            <a:lstStyle/>
            <a:p>
              <a:pPr algn="ctr">
                <a:lnSpc>
                  <a:spcPts val="1620"/>
                </a:lnSpc>
              </a:pPr>
              <a:r>
                <a:rPr lang="en-US" sz="1350">
                  <a:solidFill>
                    <a:srgbClr val="838B91"/>
                  </a:solidFill>
                  <a:latin typeface="Open Sans"/>
                  <a:ea typeface="Open Sans"/>
                  <a:cs typeface="Open Sans"/>
                  <a:sym typeface="Open Sans"/>
                </a:rPr>
                <a:t>©2025 Washington Homeownership Resource Center</a:t>
              </a:r>
            </a:p>
          </p:txBody>
        </p:sp>
      </p:grpSp>
      <p:grpSp>
        <p:nvGrpSpPr>
          <p:cNvPr id="5" name="Group 5"/>
          <p:cNvGrpSpPr>
            <a:grpSpLocks noChangeAspect="1"/>
          </p:cNvGrpSpPr>
          <p:nvPr/>
        </p:nvGrpSpPr>
        <p:grpSpPr>
          <a:xfrm>
            <a:off x="6629400" y="5853958"/>
            <a:ext cx="11658600" cy="3480542"/>
            <a:chOff x="0" y="0"/>
            <a:chExt cx="15544800" cy="4640722"/>
          </a:xfrm>
        </p:grpSpPr>
        <p:sp>
          <p:nvSpPr>
            <p:cNvPr id="6" name="Freeform 6" descr="A building with trees and a cloud  AI-generated content may be incorrect."/>
            <p:cNvSpPr/>
            <p:nvPr/>
          </p:nvSpPr>
          <p:spPr>
            <a:xfrm>
              <a:off x="0" y="0"/>
              <a:ext cx="15544800" cy="4640707"/>
            </a:xfrm>
            <a:custGeom>
              <a:avLst/>
              <a:gdLst/>
              <a:ahLst/>
              <a:cxnLst/>
              <a:rect l="l" t="t" r="r" b="b"/>
              <a:pathLst>
                <a:path w="15544800" h="4640707">
                  <a:moveTo>
                    <a:pt x="0" y="0"/>
                  </a:moveTo>
                  <a:lnTo>
                    <a:pt x="15544800" y="0"/>
                  </a:lnTo>
                  <a:lnTo>
                    <a:pt x="15544800" y="4640707"/>
                  </a:lnTo>
                  <a:lnTo>
                    <a:pt x="0" y="4640707"/>
                  </a:lnTo>
                  <a:lnTo>
                    <a:pt x="0" y="0"/>
                  </a:lnTo>
                  <a:close/>
                </a:path>
              </a:pathLst>
            </a:custGeom>
            <a:blipFill>
              <a:blip r:embed="rId2">
                <a:alphaModFix amt="19999"/>
              </a:blip>
              <a:stretch>
                <a:fillRect/>
              </a:stretch>
            </a:blipFill>
          </p:spPr>
          <p:txBody>
            <a:bodyPr/>
            <a:lstStyle/>
            <a:p>
              <a:endParaRPr lang="en-US"/>
            </a:p>
          </p:txBody>
        </p:sp>
      </p:grpSp>
      <p:grpSp>
        <p:nvGrpSpPr>
          <p:cNvPr id="7" name="Group 7"/>
          <p:cNvGrpSpPr/>
          <p:nvPr/>
        </p:nvGrpSpPr>
        <p:grpSpPr>
          <a:xfrm>
            <a:off x="6057900" y="9534525"/>
            <a:ext cx="6172200" cy="547688"/>
            <a:chOff x="0" y="0"/>
            <a:chExt cx="8229600" cy="730250"/>
          </a:xfrm>
        </p:grpSpPr>
        <p:sp>
          <p:nvSpPr>
            <p:cNvPr id="8" name="Freeform 8"/>
            <p:cNvSpPr/>
            <p:nvPr/>
          </p:nvSpPr>
          <p:spPr>
            <a:xfrm>
              <a:off x="0" y="0"/>
              <a:ext cx="8229600" cy="730250"/>
            </a:xfrm>
            <a:custGeom>
              <a:avLst/>
              <a:gdLst/>
              <a:ahLst/>
              <a:cxnLst/>
              <a:rect l="l" t="t" r="r" b="b"/>
              <a:pathLst>
                <a:path w="8229600" h="730250">
                  <a:moveTo>
                    <a:pt x="0" y="0"/>
                  </a:moveTo>
                  <a:lnTo>
                    <a:pt x="8229600" y="0"/>
                  </a:lnTo>
                  <a:lnTo>
                    <a:pt x="8229600" y="730250"/>
                  </a:lnTo>
                  <a:lnTo>
                    <a:pt x="0" y="730250"/>
                  </a:lnTo>
                  <a:close/>
                </a:path>
              </a:pathLst>
            </a:custGeom>
            <a:solidFill>
              <a:srgbClr val="000000">
                <a:alpha val="0"/>
              </a:srgbClr>
            </a:solidFill>
          </p:spPr>
          <p:txBody>
            <a:bodyPr/>
            <a:lstStyle/>
            <a:p>
              <a:endParaRPr lang="en-US"/>
            </a:p>
          </p:txBody>
        </p:sp>
        <p:sp>
          <p:nvSpPr>
            <p:cNvPr id="9" name="TextBox 9"/>
            <p:cNvSpPr txBox="1"/>
            <p:nvPr/>
          </p:nvSpPr>
          <p:spPr>
            <a:xfrm>
              <a:off x="0" y="-9525"/>
              <a:ext cx="8229600" cy="739775"/>
            </a:xfrm>
            <a:prstGeom prst="rect">
              <a:avLst/>
            </a:prstGeom>
          </p:spPr>
          <p:txBody>
            <a:bodyPr lIns="0" tIns="0" rIns="0" bIns="0" rtlCol="0" anchor="ctr"/>
            <a:lstStyle/>
            <a:p>
              <a:pPr algn="ctr">
                <a:lnSpc>
                  <a:spcPts val="1620"/>
                </a:lnSpc>
              </a:pPr>
              <a:r>
                <a:rPr lang="en-US" sz="1350">
                  <a:solidFill>
                    <a:srgbClr val="838B91"/>
                  </a:solidFill>
                  <a:latin typeface="Open Sans"/>
                  <a:ea typeface="Open Sans"/>
                  <a:cs typeface="Open Sans"/>
                  <a:sym typeface="Open Sans"/>
                </a:rPr>
                <a:t>©2025 Washington Homeownership Resource Center</a:t>
              </a:r>
            </a:p>
          </p:txBody>
        </p:sp>
      </p:grpSp>
      <p:sp>
        <p:nvSpPr>
          <p:cNvPr id="10" name="TextBox 10"/>
          <p:cNvSpPr txBox="1"/>
          <p:nvPr/>
        </p:nvSpPr>
        <p:spPr>
          <a:xfrm>
            <a:off x="1257300" y="2069167"/>
            <a:ext cx="15773400" cy="3597908"/>
          </a:xfrm>
          <a:prstGeom prst="rect">
            <a:avLst/>
          </a:prstGeom>
        </p:spPr>
        <p:txBody>
          <a:bodyPr lIns="0" tIns="0" rIns="0" bIns="0" rtlCol="0" anchor="t">
            <a:spAutoFit/>
          </a:bodyPr>
          <a:lstStyle/>
          <a:p>
            <a:pPr algn="l">
              <a:lnSpc>
                <a:spcPts val="5700"/>
              </a:lnSpc>
            </a:pPr>
            <a:r>
              <a:rPr lang="en-US" sz="3800" dirty="0">
                <a:solidFill>
                  <a:srgbClr val="465663"/>
                </a:solidFill>
                <a:latin typeface="Open Sans"/>
                <a:ea typeface="Open Sans"/>
                <a:cs typeface="Open Sans"/>
                <a:sym typeface="Open Sans"/>
              </a:rPr>
              <a:t>As a 501(c)3 organization, we are community-supported and financed through government grants, corporate philanthropic contributions, and individual donations. This support allows us to provide unbiased, free information and referrals. We are Washington state’s official homeownership hub.</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3415E"/>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45720" y="814022"/>
            <a:ext cx="18242280" cy="8686522"/>
            <a:chOff x="0" y="0"/>
            <a:chExt cx="24323040" cy="11582030"/>
          </a:xfrm>
        </p:grpSpPr>
        <p:sp>
          <p:nvSpPr>
            <p:cNvPr id="3" name="Freeform 3" descr="A line of houses and trees  AI-generated content may be incorrect."/>
            <p:cNvSpPr/>
            <p:nvPr/>
          </p:nvSpPr>
          <p:spPr>
            <a:xfrm>
              <a:off x="0" y="0"/>
              <a:ext cx="24323039" cy="11582019"/>
            </a:xfrm>
            <a:custGeom>
              <a:avLst/>
              <a:gdLst/>
              <a:ahLst/>
              <a:cxnLst/>
              <a:rect l="l" t="t" r="r" b="b"/>
              <a:pathLst>
                <a:path w="24323039" h="11582019">
                  <a:moveTo>
                    <a:pt x="0" y="0"/>
                  </a:moveTo>
                  <a:lnTo>
                    <a:pt x="24323039" y="0"/>
                  </a:lnTo>
                  <a:lnTo>
                    <a:pt x="24323039" y="11582019"/>
                  </a:lnTo>
                  <a:lnTo>
                    <a:pt x="0" y="11582019"/>
                  </a:lnTo>
                  <a:lnTo>
                    <a:pt x="0" y="0"/>
                  </a:lnTo>
                  <a:close/>
                </a:path>
              </a:pathLst>
            </a:custGeom>
            <a:blipFill>
              <a:blip r:embed="rId2">
                <a:alphaModFix amt="10999"/>
              </a:blip>
              <a:stretch>
                <a:fillRect l="-1" r="-15708" b="-42"/>
              </a:stretch>
            </a:blipFill>
          </p:spPr>
          <p:txBody>
            <a:bodyPr/>
            <a:lstStyle/>
            <a:p>
              <a:endParaRPr lang="en-US" dirty="0"/>
            </a:p>
          </p:txBody>
        </p:sp>
      </p:grpSp>
      <p:grpSp>
        <p:nvGrpSpPr>
          <p:cNvPr id="4" name="Group 4"/>
          <p:cNvGrpSpPr/>
          <p:nvPr/>
        </p:nvGrpSpPr>
        <p:grpSpPr>
          <a:xfrm>
            <a:off x="1257300" y="4343400"/>
            <a:ext cx="15773400" cy="2857500"/>
            <a:chOff x="0" y="0"/>
            <a:chExt cx="21031200" cy="3810000"/>
          </a:xfrm>
        </p:grpSpPr>
        <p:sp>
          <p:nvSpPr>
            <p:cNvPr id="5" name="Freeform 5"/>
            <p:cNvSpPr/>
            <p:nvPr/>
          </p:nvSpPr>
          <p:spPr>
            <a:xfrm>
              <a:off x="0" y="0"/>
              <a:ext cx="21031200" cy="3810000"/>
            </a:xfrm>
            <a:custGeom>
              <a:avLst/>
              <a:gdLst/>
              <a:ahLst/>
              <a:cxnLst/>
              <a:rect l="l" t="t" r="r" b="b"/>
              <a:pathLst>
                <a:path w="21031200" h="3810000">
                  <a:moveTo>
                    <a:pt x="0" y="0"/>
                  </a:moveTo>
                  <a:lnTo>
                    <a:pt x="21031200" y="0"/>
                  </a:lnTo>
                  <a:lnTo>
                    <a:pt x="21031200" y="3810000"/>
                  </a:lnTo>
                  <a:lnTo>
                    <a:pt x="0" y="3810000"/>
                  </a:lnTo>
                  <a:close/>
                </a:path>
              </a:pathLst>
            </a:custGeom>
            <a:solidFill>
              <a:srgbClr val="000000">
                <a:alpha val="0"/>
              </a:srgbClr>
            </a:solidFill>
          </p:spPr>
          <p:txBody>
            <a:bodyPr/>
            <a:lstStyle/>
            <a:p>
              <a:endParaRPr lang="en-US" dirty="0"/>
            </a:p>
          </p:txBody>
        </p:sp>
        <p:sp>
          <p:nvSpPr>
            <p:cNvPr id="6" name="TextBox 6"/>
            <p:cNvSpPr txBox="1"/>
            <p:nvPr/>
          </p:nvSpPr>
          <p:spPr>
            <a:xfrm>
              <a:off x="0" y="19050"/>
              <a:ext cx="21031200" cy="3790950"/>
            </a:xfrm>
            <a:prstGeom prst="rect">
              <a:avLst/>
            </a:prstGeom>
          </p:spPr>
          <p:txBody>
            <a:bodyPr lIns="0" tIns="0" rIns="0" bIns="0" rtlCol="0" anchor="ctr"/>
            <a:lstStyle/>
            <a:p>
              <a:pPr algn="l">
                <a:lnSpc>
                  <a:spcPts val="9720"/>
                </a:lnSpc>
              </a:pPr>
              <a:r>
                <a:rPr lang="en-US" sz="9000" b="1" dirty="0">
                  <a:solidFill>
                    <a:srgbClr val="FFFFFF"/>
                  </a:solidFill>
                  <a:latin typeface="Poppins Medium"/>
                  <a:ea typeface="Poppins Medium"/>
                  <a:cs typeface="Poppins Medium"/>
                  <a:sym typeface="Poppins Medium"/>
                </a:rPr>
                <a:t>OUR MISSION</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3415E"/>
        </a:solidFill>
        <a:effectLst/>
      </p:bgPr>
    </p:bg>
    <p:spTree>
      <p:nvGrpSpPr>
        <p:cNvPr id="1" name=""/>
        <p:cNvGrpSpPr/>
        <p:nvPr/>
      </p:nvGrpSpPr>
      <p:grpSpPr>
        <a:xfrm>
          <a:off x="0" y="0"/>
          <a:ext cx="0" cy="0"/>
          <a:chOff x="0" y="0"/>
          <a:chExt cx="0" cy="0"/>
        </a:xfrm>
      </p:grpSpPr>
      <p:sp>
        <p:nvSpPr>
          <p:cNvPr id="2" name="Freeform 2"/>
          <p:cNvSpPr/>
          <p:nvPr/>
        </p:nvSpPr>
        <p:spPr>
          <a:xfrm>
            <a:off x="6522550" y="5745859"/>
            <a:ext cx="11765450" cy="3512441"/>
          </a:xfrm>
          <a:custGeom>
            <a:avLst/>
            <a:gdLst/>
            <a:ahLst/>
            <a:cxnLst/>
            <a:rect l="l" t="t" r="r" b="b"/>
            <a:pathLst>
              <a:path w="11765450" h="3512441">
                <a:moveTo>
                  <a:pt x="0" y="0"/>
                </a:moveTo>
                <a:lnTo>
                  <a:pt x="11765450" y="0"/>
                </a:lnTo>
                <a:lnTo>
                  <a:pt x="11765450" y="3512441"/>
                </a:lnTo>
                <a:lnTo>
                  <a:pt x="0" y="3512441"/>
                </a:lnTo>
                <a:lnTo>
                  <a:pt x="0" y="0"/>
                </a:lnTo>
                <a:close/>
              </a:path>
            </a:pathLst>
          </a:custGeom>
          <a:blipFill>
            <a:blip r:embed="rId2">
              <a:alphaModFix amt="9999"/>
            </a:blip>
            <a:stretch>
              <a:fillRect/>
            </a:stretch>
          </a:blipFill>
        </p:spPr>
        <p:txBody>
          <a:bodyPr/>
          <a:lstStyle/>
          <a:p>
            <a:endParaRPr lang="en-US" dirty="0"/>
          </a:p>
        </p:txBody>
      </p:sp>
      <p:sp>
        <p:nvSpPr>
          <p:cNvPr id="3" name="TextBox 3"/>
          <p:cNvSpPr txBox="1"/>
          <p:nvPr/>
        </p:nvSpPr>
        <p:spPr>
          <a:xfrm>
            <a:off x="1257300" y="2069167"/>
            <a:ext cx="15773400" cy="2141220"/>
          </a:xfrm>
          <a:prstGeom prst="rect">
            <a:avLst/>
          </a:prstGeom>
        </p:spPr>
        <p:txBody>
          <a:bodyPr lIns="0" tIns="0" rIns="0" bIns="0" rtlCol="0" anchor="t">
            <a:spAutoFit/>
          </a:bodyPr>
          <a:lstStyle/>
          <a:p>
            <a:pPr algn="l">
              <a:lnSpc>
                <a:spcPts val="5700"/>
              </a:lnSpc>
            </a:pPr>
            <a:r>
              <a:rPr lang="en-US" sz="3800" dirty="0">
                <a:solidFill>
                  <a:srgbClr val="FFFFFF"/>
                </a:solidFill>
                <a:latin typeface="Open Sans"/>
                <a:ea typeface="Open Sans"/>
                <a:cs typeface="Open Sans"/>
                <a:sym typeface="Open Sans"/>
              </a:rPr>
              <a:t>The mission of the Washington Homeownership Resource Center (WHRC) is to preserve and increase homeownership in Washington state by educating and empowering current and future homeowners.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915900" y="9534525"/>
            <a:ext cx="4114800" cy="547688"/>
            <a:chOff x="0" y="0"/>
            <a:chExt cx="5486400" cy="730250"/>
          </a:xfrm>
        </p:grpSpPr>
        <p:sp>
          <p:nvSpPr>
            <p:cNvPr id="3" name="Freeform 3"/>
            <p:cNvSpPr/>
            <p:nvPr/>
          </p:nvSpPr>
          <p:spPr>
            <a:xfrm>
              <a:off x="0" y="0"/>
              <a:ext cx="5486400" cy="730250"/>
            </a:xfrm>
            <a:custGeom>
              <a:avLst/>
              <a:gdLst/>
              <a:ahLst/>
              <a:cxnLst/>
              <a:rect l="l" t="t" r="r" b="b"/>
              <a:pathLst>
                <a:path w="5486400" h="730250">
                  <a:moveTo>
                    <a:pt x="0" y="0"/>
                  </a:moveTo>
                  <a:lnTo>
                    <a:pt x="5486400" y="0"/>
                  </a:lnTo>
                  <a:lnTo>
                    <a:pt x="5486400" y="730250"/>
                  </a:lnTo>
                  <a:lnTo>
                    <a:pt x="0" y="730250"/>
                  </a:lnTo>
                  <a:close/>
                </a:path>
              </a:pathLst>
            </a:custGeom>
            <a:solidFill>
              <a:srgbClr val="000000">
                <a:alpha val="0"/>
              </a:srgbClr>
            </a:solidFill>
          </p:spPr>
          <p:txBody>
            <a:bodyPr/>
            <a:lstStyle/>
            <a:p>
              <a:endParaRPr lang="en-US" dirty="0"/>
            </a:p>
          </p:txBody>
        </p:sp>
        <p:sp>
          <p:nvSpPr>
            <p:cNvPr id="4" name="TextBox 4"/>
            <p:cNvSpPr txBox="1"/>
            <p:nvPr/>
          </p:nvSpPr>
          <p:spPr>
            <a:xfrm>
              <a:off x="0" y="-9525"/>
              <a:ext cx="5486400" cy="739775"/>
            </a:xfrm>
            <a:prstGeom prst="rect">
              <a:avLst/>
            </a:prstGeom>
          </p:spPr>
          <p:txBody>
            <a:bodyPr lIns="0" tIns="0" rIns="0" bIns="0" rtlCol="0" anchor="ctr"/>
            <a:lstStyle/>
            <a:p>
              <a:pPr algn="r">
                <a:lnSpc>
                  <a:spcPts val="1620"/>
                </a:lnSpc>
              </a:pPr>
              <a:r>
                <a:rPr lang="en-US" sz="1350" dirty="0">
                  <a:solidFill>
                    <a:srgbClr val="838B91"/>
                  </a:solidFill>
                  <a:latin typeface="Open Sans"/>
                  <a:ea typeface="Open Sans"/>
                  <a:cs typeface="Open Sans"/>
                  <a:sym typeface="Open Sans"/>
                </a:rPr>
                <a:t>‹#›</a:t>
              </a:r>
            </a:p>
          </p:txBody>
        </p:sp>
      </p:grpSp>
      <p:grpSp>
        <p:nvGrpSpPr>
          <p:cNvPr id="5" name="Group 5"/>
          <p:cNvGrpSpPr>
            <a:grpSpLocks noChangeAspect="1"/>
          </p:cNvGrpSpPr>
          <p:nvPr/>
        </p:nvGrpSpPr>
        <p:grpSpPr>
          <a:xfrm>
            <a:off x="6629400" y="5853958"/>
            <a:ext cx="11658600" cy="3480542"/>
            <a:chOff x="0" y="0"/>
            <a:chExt cx="15544800" cy="4640722"/>
          </a:xfrm>
        </p:grpSpPr>
        <p:sp>
          <p:nvSpPr>
            <p:cNvPr id="6" name="Freeform 6" descr="A building with trees and a cloud  AI-generated content may be incorrect."/>
            <p:cNvSpPr/>
            <p:nvPr/>
          </p:nvSpPr>
          <p:spPr>
            <a:xfrm>
              <a:off x="0" y="0"/>
              <a:ext cx="15544800" cy="4640707"/>
            </a:xfrm>
            <a:custGeom>
              <a:avLst/>
              <a:gdLst/>
              <a:ahLst/>
              <a:cxnLst/>
              <a:rect l="l" t="t" r="r" b="b"/>
              <a:pathLst>
                <a:path w="15544800" h="4640707">
                  <a:moveTo>
                    <a:pt x="0" y="0"/>
                  </a:moveTo>
                  <a:lnTo>
                    <a:pt x="15544800" y="0"/>
                  </a:lnTo>
                  <a:lnTo>
                    <a:pt x="15544800" y="4640707"/>
                  </a:lnTo>
                  <a:lnTo>
                    <a:pt x="0" y="4640707"/>
                  </a:lnTo>
                  <a:lnTo>
                    <a:pt x="0" y="0"/>
                  </a:lnTo>
                  <a:close/>
                </a:path>
              </a:pathLst>
            </a:custGeom>
            <a:blipFill>
              <a:blip r:embed="rId2">
                <a:alphaModFix amt="19999"/>
              </a:blip>
              <a:stretch>
                <a:fillRect/>
              </a:stretch>
            </a:blipFill>
          </p:spPr>
          <p:txBody>
            <a:bodyPr/>
            <a:lstStyle/>
            <a:p>
              <a:endParaRPr lang="en-US" dirty="0"/>
            </a:p>
          </p:txBody>
        </p:sp>
      </p:grpSp>
      <p:grpSp>
        <p:nvGrpSpPr>
          <p:cNvPr id="7" name="Group 7"/>
          <p:cNvGrpSpPr/>
          <p:nvPr/>
        </p:nvGrpSpPr>
        <p:grpSpPr>
          <a:xfrm>
            <a:off x="1257300" y="4343400"/>
            <a:ext cx="15773400" cy="2857500"/>
            <a:chOff x="0" y="0"/>
            <a:chExt cx="21031200" cy="3810000"/>
          </a:xfrm>
        </p:grpSpPr>
        <p:sp>
          <p:nvSpPr>
            <p:cNvPr id="8" name="Freeform 8"/>
            <p:cNvSpPr/>
            <p:nvPr/>
          </p:nvSpPr>
          <p:spPr>
            <a:xfrm>
              <a:off x="0" y="0"/>
              <a:ext cx="21031200" cy="3810000"/>
            </a:xfrm>
            <a:custGeom>
              <a:avLst/>
              <a:gdLst/>
              <a:ahLst/>
              <a:cxnLst/>
              <a:rect l="l" t="t" r="r" b="b"/>
              <a:pathLst>
                <a:path w="21031200" h="3810000">
                  <a:moveTo>
                    <a:pt x="0" y="0"/>
                  </a:moveTo>
                  <a:lnTo>
                    <a:pt x="21031200" y="0"/>
                  </a:lnTo>
                  <a:lnTo>
                    <a:pt x="21031200" y="3810000"/>
                  </a:lnTo>
                  <a:lnTo>
                    <a:pt x="0" y="3810000"/>
                  </a:lnTo>
                  <a:close/>
                </a:path>
              </a:pathLst>
            </a:custGeom>
            <a:solidFill>
              <a:srgbClr val="000000">
                <a:alpha val="0"/>
              </a:srgbClr>
            </a:solidFill>
          </p:spPr>
          <p:txBody>
            <a:bodyPr/>
            <a:lstStyle/>
            <a:p>
              <a:endParaRPr lang="en-US" dirty="0"/>
            </a:p>
          </p:txBody>
        </p:sp>
        <p:sp>
          <p:nvSpPr>
            <p:cNvPr id="9" name="TextBox 9"/>
            <p:cNvSpPr txBox="1"/>
            <p:nvPr/>
          </p:nvSpPr>
          <p:spPr>
            <a:xfrm>
              <a:off x="0" y="19050"/>
              <a:ext cx="21031200" cy="3790950"/>
            </a:xfrm>
            <a:prstGeom prst="rect">
              <a:avLst/>
            </a:prstGeom>
          </p:spPr>
          <p:txBody>
            <a:bodyPr lIns="0" tIns="0" rIns="0" bIns="0" rtlCol="0" anchor="ctr"/>
            <a:lstStyle/>
            <a:p>
              <a:pPr algn="l">
                <a:lnSpc>
                  <a:spcPts val="9720"/>
                </a:lnSpc>
              </a:pPr>
              <a:r>
                <a:rPr lang="en-US" sz="9000" b="1" dirty="0">
                  <a:solidFill>
                    <a:srgbClr val="4697A4"/>
                  </a:solidFill>
                  <a:latin typeface="Poppins Medium"/>
                  <a:ea typeface="Poppins Medium"/>
                  <a:cs typeface="Poppins Medium"/>
                  <a:sym typeface="Poppins Medium"/>
                </a:rPr>
                <a:t>OUR WORK</a:t>
              </a:r>
            </a:p>
          </p:txBody>
        </p:sp>
      </p:grpSp>
      <p:sp>
        <p:nvSpPr>
          <p:cNvPr id="10" name="Freeform 10"/>
          <p:cNvSpPr/>
          <p:nvPr/>
        </p:nvSpPr>
        <p:spPr>
          <a:xfrm>
            <a:off x="0" y="-2187661"/>
            <a:ext cx="7311337" cy="6432722"/>
          </a:xfrm>
          <a:custGeom>
            <a:avLst/>
            <a:gdLst/>
            <a:ahLst/>
            <a:cxnLst/>
            <a:rect l="l" t="t" r="r" b="b"/>
            <a:pathLst>
              <a:path w="7311337" h="6432722">
                <a:moveTo>
                  <a:pt x="0" y="0"/>
                </a:moveTo>
                <a:lnTo>
                  <a:pt x="7311337" y="0"/>
                </a:lnTo>
                <a:lnTo>
                  <a:pt x="7311337" y="6432722"/>
                </a:lnTo>
                <a:lnTo>
                  <a:pt x="0" y="6432722"/>
                </a:lnTo>
                <a:lnTo>
                  <a:pt x="0" y="0"/>
                </a:lnTo>
                <a:close/>
              </a:path>
            </a:pathLst>
          </a:custGeom>
          <a:blipFill>
            <a:blip r:embed="rId3">
              <a:alphaModFix amt="19999"/>
            </a:blip>
            <a:stretch>
              <a:fillRect/>
            </a:stretch>
          </a:blipFill>
        </p:spPr>
        <p:txBody>
          <a:bodyPr/>
          <a:lstStyle/>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336940" y="-5606"/>
            <a:ext cx="7951060" cy="10292606"/>
            <a:chOff x="0" y="0"/>
            <a:chExt cx="10601413" cy="13723475"/>
          </a:xfrm>
        </p:grpSpPr>
        <p:grpSp>
          <p:nvGrpSpPr>
            <p:cNvPr id="3" name="Group 3"/>
            <p:cNvGrpSpPr/>
            <p:nvPr/>
          </p:nvGrpSpPr>
          <p:grpSpPr>
            <a:xfrm>
              <a:off x="194503" y="3737"/>
              <a:ext cx="10406911" cy="13716000"/>
              <a:chOff x="0" y="0"/>
              <a:chExt cx="10406911" cy="13716000"/>
            </a:xfrm>
          </p:grpSpPr>
          <p:sp>
            <p:nvSpPr>
              <p:cNvPr id="4" name="Freeform 4"/>
              <p:cNvSpPr/>
              <p:nvPr/>
            </p:nvSpPr>
            <p:spPr>
              <a:xfrm flipH="1">
                <a:off x="0" y="0"/>
                <a:ext cx="10406888" cy="13716000"/>
              </a:xfrm>
              <a:custGeom>
                <a:avLst/>
                <a:gdLst/>
                <a:ahLst/>
                <a:cxnLst/>
                <a:rect l="l" t="t" r="r" b="b"/>
                <a:pathLst>
                  <a:path w="10406888" h="13716000">
                    <a:moveTo>
                      <a:pt x="10406888" y="0"/>
                    </a:moveTo>
                    <a:lnTo>
                      <a:pt x="0" y="0"/>
                    </a:lnTo>
                    <a:lnTo>
                      <a:pt x="0" y="13716000"/>
                    </a:lnTo>
                    <a:lnTo>
                      <a:pt x="10406888" y="13716000"/>
                    </a:lnTo>
                    <a:lnTo>
                      <a:pt x="10406888" y="0"/>
                    </a:lnTo>
                    <a:close/>
                  </a:path>
                </a:pathLst>
              </a:custGeom>
              <a:blipFill>
                <a:blip r:embed="rId2"/>
                <a:stretch>
                  <a:fillRect l="-52173" r="-45485"/>
                </a:stretch>
              </a:blipFill>
            </p:spPr>
            <p:txBody>
              <a:bodyPr/>
              <a:lstStyle/>
              <a:p>
                <a:endParaRPr lang="en-US" dirty="0"/>
              </a:p>
            </p:txBody>
          </p:sp>
        </p:grpSp>
        <p:grpSp>
          <p:nvGrpSpPr>
            <p:cNvPr id="5" name="Group 5"/>
            <p:cNvGrpSpPr/>
            <p:nvPr/>
          </p:nvGrpSpPr>
          <p:grpSpPr>
            <a:xfrm rot="-10800000">
              <a:off x="194503" y="0"/>
              <a:ext cx="6936663" cy="13719737"/>
              <a:chOff x="0" y="0"/>
              <a:chExt cx="6936663" cy="13719737"/>
            </a:xfrm>
          </p:grpSpPr>
          <p:sp>
            <p:nvSpPr>
              <p:cNvPr id="6" name="Freeform 6"/>
              <p:cNvSpPr/>
              <p:nvPr/>
            </p:nvSpPr>
            <p:spPr>
              <a:xfrm flipH="1">
                <a:off x="0" y="0"/>
                <a:ext cx="6936700" cy="13719683"/>
              </a:xfrm>
              <a:custGeom>
                <a:avLst/>
                <a:gdLst/>
                <a:ahLst/>
                <a:cxnLst/>
                <a:rect l="l" t="t" r="r" b="b"/>
                <a:pathLst>
                  <a:path w="6936700" h="13719683">
                    <a:moveTo>
                      <a:pt x="6936700" y="0"/>
                    </a:moveTo>
                    <a:lnTo>
                      <a:pt x="0" y="0"/>
                    </a:lnTo>
                    <a:lnTo>
                      <a:pt x="0" y="13719683"/>
                    </a:lnTo>
                    <a:lnTo>
                      <a:pt x="6936700" y="13719683"/>
                    </a:lnTo>
                    <a:lnTo>
                      <a:pt x="6936700" y="0"/>
                    </a:lnTo>
                    <a:close/>
                  </a:path>
                </a:pathLst>
              </a:custGeom>
              <a:blipFill>
                <a:blip r:embed="rId3"/>
                <a:stretch>
                  <a:fillRect l="-19093" r="-19092"/>
                </a:stretch>
              </a:blipFill>
            </p:spPr>
            <p:txBody>
              <a:bodyPr/>
              <a:lstStyle/>
              <a:p>
                <a:endParaRPr lang="en-US" dirty="0"/>
              </a:p>
            </p:txBody>
          </p:sp>
        </p:grpSp>
        <p:grpSp>
          <p:nvGrpSpPr>
            <p:cNvPr id="7" name="Group 7"/>
            <p:cNvGrpSpPr/>
            <p:nvPr/>
          </p:nvGrpSpPr>
          <p:grpSpPr>
            <a:xfrm rot="-10800000">
              <a:off x="0" y="0"/>
              <a:ext cx="6936663" cy="13719737"/>
              <a:chOff x="0" y="0"/>
              <a:chExt cx="6936663" cy="13719737"/>
            </a:xfrm>
          </p:grpSpPr>
          <p:sp>
            <p:nvSpPr>
              <p:cNvPr id="8" name="Freeform 8"/>
              <p:cNvSpPr/>
              <p:nvPr/>
            </p:nvSpPr>
            <p:spPr>
              <a:xfrm flipH="1">
                <a:off x="0" y="0"/>
                <a:ext cx="6936700" cy="13719683"/>
              </a:xfrm>
              <a:custGeom>
                <a:avLst/>
                <a:gdLst/>
                <a:ahLst/>
                <a:cxnLst/>
                <a:rect l="l" t="t" r="r" b="b"/>
                <a:pathLst>
                  <a:path w="6936700" h="13719683">
                    <a:moveTo>
                      <a:pt x="6936700" y="0"/>
                    </a:moveTo>
                    <a:lnTo>
                      <a:pt x="0" y="0"/>
                    </a:lnTo>
                    <a:lnTo>
                      <a:pt x="0" y="13719683"/>
                    </a:lnTo>
                    <a:lnTo>
                      <a:pt x="6936700" y="13719683"/>
                    </a:lnTo>
                    <a:lnTo>
                      <a:pt x="6936700" y="0"/>
                    </a:lnTo>
                    <a:close/>
                  </a:path>
                </a:pathLst>
              </a:custGeom>
              <a:blipFill>
                <a:blip r:embed="rId3"/>
                <a:stretch>
                  <a:fillRect l="-19093" r="-19092"/>
                </a:stretch>
              </a:blipFill>
            </p:spPr>
            <p:txBody>
              <a:bodyPr/>
              <a:lstStyle/>
              <a:p>
                <a:endParaRPr lang="en-US" dirty="0"/>
              </a:p>
            </p:txBody>
          </p:sp>
        </p:grpSp>
        <p:grpSp>
          <p:nvGrpSpPr>
            <p:cNvPr id="9" name="Group 9"/>
            <p:cNvGrpSpPr/>
            <p:nvPr/>
          </p:nvGrpSpPr>
          <p:grpSpPr>
            <a:xfrm rot="-10800000">
              <a:off x="809121" y="3737"/>
              <a:ext cx="6936663" cy="13719737"/>
              <a:chOff x="0" y="0"/>
              <a:chExt cx="6936663" cy="13719737"/>
            </a:xfrm>
          </p:grpSpPr>
          <p:sp>
            <p:nvSpPr>
              <p:cNvPr id="10" name="Freeform 10"/>
              <p:cNvSpPr/>
              <p:nvPr/>
            </p:nvSpPr>
            <p:spPr>
              <a:xfrm flipH="1">
                <a:off x="0" y="0"/>
                <a:ext cx="6936700" cy="13719683"/>
              </a:xfrm>
              <a:custGeom>
                <a:avLst/>
                <a:gdLst/>
                <a:ahLst/>
                <a:cxnLst/>
                <a:rect l="l" t="t" r="r" b="b"/>
                <a:pathLst>
                  <a:path w="6936700" h="13719683">
                    <a:moveTo>
                      <a:pt x="6936700" y="0"/>
                    </a:moveTo>
                    <a:lnTo>
                      <a:pt x="0" y="0"/>
                    </a:lnTo>
                    <a:lnTo>
                      <a:pt x="0" y="13719683"/>
                    </a:lnTo>
                    <a:lnTo>
                      <a:pt x="6936700" y="13719683"/>
                    </a:lnTo>
                    <a:lnTo>
                      <a:pt x="6936700" y="0"/>
                    </a:lnTo>
                    <a:close/>
                  </a:path>
                </a:pathLst>
              </a:custGeom>
              <a:blipFill>
                <a:blip r:embed="rId3"/>
                <a:stretch>
                  <a:fillRect l="-19093" r="-19092"/>
                </a:stretch>
              </a:blipFill>
            </p:spPr>
            <p:txBody>
              <a:bodyPr/>
              <a:lstStyle/>
              <a:p>
                <a:endParaRPr lang="en-US" dirty="0"/>
              </a:p>
            </p:txBody>
          </p:sp>
        </p:grpSp>
      </p:grpSp>
      <p:sp>
        <p:nvSpPr>
          <p:cNvPr id="11" name="TextBox 11"/>
          <p:cNvSpPr txBox="1"/>
          <p:nvPr/>
        </p:nvSpPr>
        <p:spPr>
          <a:xfrm>
            <a:off x="1143000" y="3623626"/>
            <a:ext cx="9687508" cy="5772348"/>
          </a:xfrm>
          <a:prstGeom prst="rect">
            <a:avLst/>
          </a:prstGeom>
        </p:spPr>
        <p:txBody>
          <a:bodyPr lIns="0" tIns="0" rIns="0" bIns="0" rtlCol="0" anchor="t">
            <a:spAutoFit/>
          </a:bodyPr>
          <a:lstStyle/>
          <a:p>
            <a:pPr marL="617098" lvl="2" indent="-205699" algn="l">
              <a:lnSpc>
                <a:spcPts val="4588"/>
              </a:lnSpc>
              <a:buFont typeface="Arial"/>
              <a:buChar char="⚬"/>
            </a:pPr>
            <a:r>
              <a:rPr lang="en-US" sz="2699" dirty="0">
                <a:solidFill>
                  <a:srgbClr val="13415E"/>
                </a:solidFill>
                <a:latin typeface="Open Sans"/>
                <a:ea typeface="Open Sans"/>
                <a:cs typeface="Open Sans"/>
                <a:sym typeface="Open Sans"/>
              </a:rPr>
              <a:t>Homebuyer assistance programs</a:t>
            </a:r>
          </a:p>
          <a:p>
            <a:pPr marL="617098" lvl="2" indent="-205699" algn="l">
              <a:lnSpc>
                <a:spcPts val="4588"/>
              </a:lnSpc>
              <a:buFont typeface="Arial"/>
              <a:buChar char="⚬"/>
            </a:pPr>
            <a:r>
              <a:rPr lang="en-US" sz="2699" dirty="0">
                <a:solidFill>
                  <a:srgbClr val="13415E"/>
                </a:solidFill>
                <a:latin typeface="Open Sans"/>
                <a:ea typeface="Open Sans"/>
                <a:cs typeface="Open Sans"/>
                <a:sym typeface="Open Sans"/>
              </a:rPr>
              <a:t>Pre-purchase education and counseling</a:t>
            </a:r>
          </a:p>
          <a:p>
            <a:pPr marL="617098" lvl="2" indent="-205699" algn="l">
              <a:lnSpc>
                <a:spcPts val="4588"/>
              </a:lnSpc>
              <a:buFont typeface="Arial"/>
              <a:buChar char="⚬"/>
            </a:pPr>
            <a:r>
              <a:rPr lang="en-US" sz="2699" dirty="0">
                <a:solidFill>
                  <a:srgbClr val="13415E"/>
                </a:solidFill>
                <a:latin typeface="Open Sans"/>
                <a:ea typeface="Open Sans"/>
                <a:cs typeface="Open Sans"/>
                <a:sym typeface="Open Sans"/>
              </a:rPr>
              <a:t>Mortgage, property tax, and HOA foreclosure intervention counseling</a:t>
            </a:r>
          </a:p>
          <a:p>
            <a:pPr marL="617098" lvl="2" indent="-205699" algn="l">
              <a:lnSpc>
                <a:spcPts val="4588"/>
              </a:lnSpc>
              <a:buFont typeface="Arial"/>
              <a:buChar char="⚬"/>
            </a:pPr>
            <a:r>
              <a:rPr lang="en-US" sz="2699" dirty="0">
                <a:solidFill>
                  <a:srgbClr val="13415E"/>
                </a:solidFill>
                <a:latin typeface="Open Sans"/>
                <a:ea typeface="Open Sans"/>
                <a:cs typeface="Open Sans"/>
                <a:sym typeface="Open Sans"/>
              </a:rPr>
              <a:t>Reverse mortgage counseling</a:t>
            </a:r>
          </a:p>
          <a:p>
            <a:pPr marL="617098" lvl="2" indent="-205699" algn="l">
              <a:lnSpc>
                <a:spcPts val="4588"/>
              </a:lnSpc>
              <a:buFont typeface="Arial"/>
              <a:buChar char="⚬"/>
            </a:pPr>
            <a:r>
              <a:rPr lang="en-US" sz="2699" dirty="0">
                <a:solidFill>
                  <a:srgbClr val="13415E"/>
                </a:solidFill>
                <a:latin typeface="Open Sans"/>
                <a:ea typeface="Open Sans"/>
                <a:cs typeface="Open Sans"/>
                <a:sym typeface="Open Sans"/>
              </a:rPr>
              <a:t>Owner-occupied repair assistance</a:t>
            </a:r>
          </a:p>
          <a:p>
            <a:pPr marL="617098" lvl="2" indent="-205699" algn="l">
              <a:lnSpc>
                <a:spcPts val="4588"/>
              </a:lnSpc>
              <a:buFont typeface="Arial"/>
              <a:buChar char="⚬"/>
            </a:pPr>
            <a:r>
              <a:rPr lang="en-US" sz="2699" dirty="0">
                <a:solidFill>
                  <a:srgbClr val="13415E"/>
                </a:solidFill>
                <a:latin typeface="Open Sans"/>
                <a:ea typeface="Open Sans"/>
                <a:cs typeface="Open Sans"/>
                <a:sym typeface="Open Sans"/>
              </a:rPr>
              <a:t>Post-purchase education and assistance</a:t>
            </a:r>
          </a:p>
          <a:p>
            <a:pPr marL="616992" lvl="2" indent="-205664" algn="l">
              <a:lnSpc>
                <a:spcPts val="4588"/>
              </a:lnSpc>
              <a:buFont typeface="Arial"/>
              <a:buChar char="⚬"/>
            </a:pPr>
            <a:r>
              <a:rPr lang="en-US" sz="2699" dirty="0">
                <a:solidFill>
                  <a:srgbClr val="13415E"/>
                </a:solidFill>
                <a:latin typeface="Open Sans"/>
                <a:ea typeface="Open Sans"/>
                <a:cs typeface="Open Sans"/>
                <a:sym typeface="Open Sans"/>
              </a:rPr>
              <a:t>Lending and Real Estate professionals</a:t>
            </a:r>
          </a:p>
          <a:p>
            <a:pPr marL="617098" lvl="2" indent="-205699" algn="l">
              <a:lnSpc>
                <a:spcPts val="4588"/>
              </a:lnSpc>
              <a:buFont typeface="Arial"/>
              <a:buChar char="⚬"/>
            </a:pPr>
            <a:r>
              <a:rPr lang="en-US" sz="2699" dirty="0">
                <a:solidFill>
                  <a:srgbClr val="13415E"/>
                </a:solidFill>
                <a:latin typeface="Open Sans"/>
                <a:ea typeface="Open Sans"/>
                <a:cs typeface="Open Sans"/>
                <a:sym typeface="Open Sans"/>
              </a:rPr>
              <a:t>Legal aid</a:t>
            </a:r>
          </a:p>
          <a:p>
            <a:pPr marL="617098" lvl="2" indent="-205699" algn="l">
              <a:lnSpc>
                <a:spcPts val="4588"/>
              </a:lnSpc>
              <a:buFont typeface="Arial"/>
              <a:buChar char="⚬"/>
            </a:pPr>
            <a:r>
              <a:rPr lang="en-US" sz="2699" dirty="0">
                <a:solidFill>
                  <a:srgbClr val="13415E"/>
                </a:solidFill>
                <a:latin typeface="Open Sans"/>
                <a:ea typeface="Open Sans"/>
                <a:cs typeface="Open Sans"/>
                <a:sym typeface="Open Sans"/>
              </a:rPr>
              <a:t>Credit counseling</a:t>
            </a:r>
          </a:p>
        </p:txBody>
      </p:sp>
      <p:sp>
        <p:nvSpPr>
          <p:cNvPr id="12" name="TextBox 12"/>
          <p:cNvSpPr txBox="1"/>
          <p:nvPr/>
        </p:nvSpPr>
        <p:spPr>
          <a:xfrm>
            <a:off x="1143000" y="776726"/>
            <a:ext cx="11087100" cy="2865174"/>
          </a:xfrm>
          <a:prstGeom prst="rect">
            <a:avLst/>
          </a:prstGeom>
        </p:spPr>
        <p:txBody>
          <a:bodyPr lIns="0" tIns="0" rIns="0" bIns="0" rtlCol="0" anchor="t">
            <a:spAutoFit/>
          </a:bodyPr>
          <a:lstStyle/>
          <a:p>
            <a:pPr algn="l">
              <a:lnSpc>
                <a:spcPts val="5700"/>
              </a:lnSpc>
            </a:pPr>
            <a:r>
              <a:rPr lang="en-US" sz="3800" dirty="0">
                <a:solidFill>
                  <a:srgbClr val="465663"/>
                </a:solidFill>
                <a:latin typeface="Open Sans"/>
                <a:ea typeface="Open Sans"/>
                <a:cs typeface="Open Sans"/>
                <a:sym typeface="Open Sans"/>
              </a:rPr>
              <a:t>Through our hotline &amp; website we provide our clients with personalized information and referral to vetted homeownership supports, including: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024669"/>
            <a:ext cx="18288000" cy="15237520"/>
          </a:xfrm>
          <a:custGeom>
            <a:avLst/>
            <a:gdLst/>
            <a:ahLst/>
            <a:cxnLst/>
            <a:rect l="l" t="t" r="r" b="b"/>
            <a:pathLst>
              <a:path w="18288000" h="15237520">
                <a:moveTo>
                  <a:pt x="0" y="0"/>
                </a:moveTo>
                <a:lnTo>
                  <a:pt x="18288000" y="0"/>
                </a:lnTo>
                <a:lnTo>
                  <a:pt x="18288000" y="15237520"/>
                </a:lnTo>
                <a:lnTo>
                  <a:pt x="0" y="15237520"/>
                </a:lnTo>
                <a:lnTo>
                  <a:pt x="0" y="0"/>
                </a:lnTo>
                <a:close/>
              </a:path>
            </a:pathLst>
          </a:custGeom>
          <a:blipFill>
            <a:blip r:embed="rId2">
              <a:alphaModFix amt="14000"/>
            </a:blip>
            <a:stretch>
              <a:fillRect/>
            </a:stretch>
          </a:blipFill>
        </p:spPr>
        <p:txBody>
          <a:bodyPr/>
          <a:lstStyle/>
          <a:p>
            <a:endParaRPr lang="en-US"/>
          </a:p>
        </p:txBody>
      </p:sp>
      <p:grpSp>
        <p:nvGrpSpPr>
          <p:cNvPr id="3" name="Group 3"/>
          <p:cNvGrpSpPr/>
          <p:nvPr/>
        </p:nvGrpSpPr>
        <p:grpSpPr>
          <a:xfrm>
            <a:off x="6057900" y="9534525"/>
            <a:ext cx="6172200" cy="547688"/>
            <a:chOff x="0" y="0"/>
            <a:chExt cx="8229600" cy="730250"/>
          </a:xfrm>
        </p:grpSpPr>
        <p:sp>
          <p:nvSpPr>
            <p:cNvPr id="4" name="Freeform 4"/>
            <p:cNvSpPr/>
            <p:nvPr/>
          </p:nvSpPr>
          <p:spPr>
            <a:xfrm>
              <a:off x="0" y="0"/>
              <a:ext cx="8229600" cy="730250"/>
            </a:xfrm>
            <a:custGeom>
              <a:avLst/>
              <a:gdLst/>
              <a:ahLst/>
              <a:cxnLst/>
              <a:rect l="l" t="t" r="r" b="b"/>
              <a:pathLst>
                <a:path w="8229600" h="730250">
                  <a:moveTo>
                    <a:pt x="0" y="0"/>
                  </a:moveTo>
                  <a:lnTo>
                    <a:pt x="8229600" y="0"/>
                  </a:lnTo>
                  <a:lnTo>
                    <a:pt x="8229600" y="730250"/>
                  </a:lnTo>
                  <a:lnTo>
                    <a:pt x="0" y="730250"/>
                  </a:lnTo>
                  <a:close/>
                </a:path>
              </a:pathLst>
            </a:custGeom>
            <a:solidFill>
              <a:srgbClr val="000000">
                <a:alpha val="0"/>
              </a:srgbClr>
            </a:solidFill>
          </p:spPr>
          <p:txBody>
            <a:bodyPr/>
            <a:lstStyle/>
            <a:p>
              <a:endParaRPr lang="en-US"/>
            </a:p>
          </p:txBody>
        </p:sp>
        <p:sp>
          <p:nvSpPr>
            <p:cNvPr id="5" name="TextBox 5"/>
            <p:cNvSpPr txBox="1"/>
            <p:nvPr/>
          </p:nvSpPr>
          <p:spPr>
            <a:xfrm>
              <a:off x="0" y="-9525"/>
              <a:ext cx="8229600" cy="739775"/>
            </a:xfrm>
            <a:prstGeom prst="rect">
              <a:avLst/>
            </a:prstGeom>
          </p:spPr>
          <p:txBody>
            <a:bodyPr lIns="0" tIns="0" rIns="0" bIns="0" rtlCol="0" anchor="ctr"/>
            <a:lstStyle/>
            <a:p>
              <a:pPr algn="ctr">
                <a:lnSpc>
                  <a:spcPts val="1620"/>
                </a:lnSpc>
              </a:pPr>
              <a:r>
                <a:rPr lang="en-US" sz="1350">
                  <a:solidFill>
                    <a:srgbClr val="838B91"/>
                  </a:solidFill>
                  <a:latin typeface="Open Sans"/>
                  <a:ea typeface="Open Sans"/>
                  <a:cs typeface="Open Sans"/>
                  <a:sym typeface="Open Sans"/>
                </a:rPr>
                <a:t>©2025 Washington Homeownership Resource Center</a:t>
              </a:r>
            </a:p>
          </p:txBody>
        </p:sp>
      </p:grpSp>
      <p:grpSp>
        <p:nvGrpSpPr>
          <p:cNvPr id="6" name="Group 6"/>
          <p:cNvGrpSpPr/>
          <p:nvPr/>
        </p:nvGrpSpPr>
        <p:grpSpPr>
          <a:xfrm>
            <a:off x="6057900" y="9534525"/>
            <a:ext cx="6172200" cy="547688"/>
            <a:chOff x="0" y="0"/>
            <a:chExt cx="8229600" cy="730250"/>
          </a:xfrm>
        </p:grpSpPr>
        <p:sp>
          <p:nvSpPr>
            <p:cNvPr id="7" name="Freeform 7"/>
            <p:cNvSpPr/>
            <p:nvPr/>
          </p:nvSpPr>
          <p:spPr>
            <a:xfrm>
              <a:off x="0" y="0"/>
              <a:ext cx="8229600" cy="730250"/>
            </a:xfrm>
            <a:custGeom>
              <a:avLst/>
              <a:gdLst/>
              <a:ahLst/>
              <a:cxnLst/>
              <a:rect l="l" t="t" r="r" b="b"/>
              <a:pathLst>
                <a:path w="8229600" h="730250">
                  <a:moveTo>
                    <a:pt x="0" y="0"/>
                  </a:moveTo>
                  <a:lnTo>
                    <a:pt x="8229600" y="0"/>
                  </a:lnTo>
                  <a:lnTo>
                    <a:pt x="8229600" y="730250"/>
                  </a:lnTo>
                  <a:lnTo>
                    <a:pt x="0" y="730250"/>
                  </a:lnTo>
                  <a:close/>
                </a:path>
              </a:pathLst>
            </a:custGeom>
            <a:solidFill>
              <a:srgbClr val="000000">
                <a:alpha val="0"/>
              </a:srgbClr>
            </a:solidFill>
          </p:spPr>
          <p:txBody>
            <a:bodyPr/>
            <a:lstStyle/>
            <a:p>
              <a:endParaRPr lang="en-US"/>
            </a:p>
          </p:txBody>
        </p:sp>
        <p:sp>
          <p:nvSpPr>
            <p:cNvPr id="8" name="TextBox 8"/>
            <p:cNvSpPr txBox="1"/>
            <p:nvPr/>
          </p:nvSpPr>
          <p:spPr>
            <a:xfrm>
              <a:off x="0" y="-9525"/>
              <a:ext cx="8229600" cy="739775"/>
            </a:xfrm>
            <a:prstGeom prst="rect">
              <a:avLst/>
            </a:prstGeom>
          </p:spPr>
          <p:txBody>
            <a:bodyPr lIns="0" tIns="0" rIns="0" bIns="0" rtlCol="0" anchor="ctr"/>
            <a:lstStyle/>
            <a:p>
              <a:pPr algn="ctr">
                <a:lnSpc>
                  <a:spcPts val="1620"/>
                </a:lnSpc>
              </a:pPr>
              <a:r>
                <a:rPr lang="en-US" sz="1350">
                  <a:solidFill>
                    <a:srgbClr val="838B91"/>
                  </a:solidFill>
                  <a:latin typeface="Open Sans"/>
                  <a:ea typeface="Open Sans"/>
                  <a:cs typeface="Open Sans"/>
                  <a:sym typeface="Open Sans"/>
                </a:rPr>
                <a:t>©2025 Washington Homeownership Resource Center</a:t>
              </a:r>
            </a:p>
          </p:txBody>
        </p:sp>
      </p:grpSp>
      <p:grpSp>
        <p:nvGrpSpPr>
          <p:cNvPr id="9" name="Group 9"/>
          <p:cNvGrpSpPr/>
          <p:nvPr/>
        </p:nvGrpSpPr>
        <p:grpSpPr>
          <a:xfrm>
            <a:off x="10145003" y="5262233"/>
            <a:ext cx="7114297" cy="1802870"/>
            <a:chOff x="0" y="0"/>
            <a:chExt cx="9485729" cy="2403827"/>
          </a:xfrm>
        </p:grpSpPr>
        <p:sp>
          <p:nvSpPr>
            <p:cNvPr id="10" name="Freeform 10"/>
            <p:cNvSpPr/>
            <p:nvPr/>
          </p:nvSpPr>
          <p:spPr>
            <a:xfrm>
              <a:off x="0" y="0"/>
              <a:ext cx="9485729" cy="2403827"/>
            </a:xfrm>
            <a:custGeom>
              <a:avLst/>
              <a:gdLst/>
              <a:ahLst/>
              <a:cxnLst/>
              <a:rect l="l" t="t" r="r" b="b"/>
              <a:pathLst>
                <a:path w="9485729" h="2403827">
                  <a:moveTo>
                    <a:pt x="0" y="0"/>
                  </a:moveTo>
                  <a:lnTo>
                    <a:pt x="9485729" y="0"/>
                  </a:lnTo>
                  <a:lnTo>
                    <a:pt x="9485729" y="2403827"/>
                  </a:lnTo>
                  <a:lnTo>
                    <a:pt x="0" y="2403827"/>
                  </a:lnTo>
                  <a:close/>
                </a:path>
              </a:pathLst>
            </a:custGeom>
            <a:solidFill>
              <a:srgbClr val="000000">
                <a:alpha val="0"/>
              </a:srgbClr>
            </a:solidFill>
          </p:spPr>
          <p:txBody>
            <a:bodyPr/>
            <a:lstStyle/>
            <a:p>
              <a:endParaRPr lang="en-US"/>
            </a:p>
          </p:txBody>
        </p:sp>
        <p:sp>
          <p:nvSpPr>
            <p:cNvPr id="11" name="TextBox 11"/>
            <p:cNvSpPr txBox="1"/>
            <p:nvPr/>
          </p:nvSpPr>
          <p:spPr>
            <a:xfrm>
              <a:off x="0" y="9525"/>
              <a:ext cx="9485729" cy="2394302"/>
            </a:xfrm>
            <a:prstGeom prst="rect">
              <a:avLst/>
            </a:prstGeom>
          </p:spPr>
          <p:txBody>
            <a:bodyPr lIns="0" tIns="0" rIns="0" bIns="0" rtlCol="0" anchor="ctr"/>
            <a:lstStyle/>
            <a:p>
              <a:pPr algn="l">
                <a:lnSpc>
                  <a:spcPts val="5076"/>
                </a:lnSpc>
              </a:pPr>
              <a:r>
                <a:rPr lang="en-US" sz="4700">
                  <a:solidFill>
                    <a:srgbClr val="465663"/>
                  </a:solidFill>
                  <a:latin typeface="Poppins"/>
                  <a:ea typeface="Poppins"/>
                  <a:cs typeface="Poppins"/>
                  <a:sym typeface="Poppins"/>
                </a:rPr>
                <a:t>low-and moderate-</a:t>
              </a:r>
            </a:p>
          </p:txBody>
        </p:sp>
      </p:grpSp>
      <p:grpSp>
        <p:nvGrpSpPr>
          <p:cNvPr id="12" name="Group 12"/>
          <p:cNvGrpSpPr/>
          <p:nvPr/>
        </p:nvGrpSpPr>
        <p:grpSpPr>
          <a:xfrm>
            <a:off x="1028700" y="4698274"/>
            <a:ext cx="16230600" cy="4560026"/>
            <a:chOff x="0" y="0"/>
            <a:chExt cx="21640800" cy="6080035"/>
          </a:xfrm>
        </p:grpSpPr>
        <p:grpSp>
          <p:nvGrpSpPr>
            <p:cNvPr id="13" name="Group 13"/>
            <p:cNvGrpSpPr/>
            <p:nvPr/>
          </p:nvGrpSpPr>
          <p:grpSpPr>
            <a:xfrm>
              <a:off x="0" y="0"/>
              <a:ext cx="21640800" cy="2722066"/>
              <a:chOff x="0" y="0"/>
              <a:chExt cx="21640800" cy="2722066"/>
            </a:xfrm>
          </p:grpSpPr>
          <p:sp>
            <p:nvSpPr>
              <p:cNvPr id="14" name="Freeform 14"/>
              <p:cNvSpPr/>
              <p:nvPr/>
            </p:nvSpPr>
            <p:spPr>
              <a:xfrm>
                <a:off x="0" y="0"/>
                <a:ext cx="21640800" cy="2722066"/>
              </a:xfrm>
              <a:custGeom>
                <a:avLst/>
                <a:gdLst/>
                <a:ahLst/>
                <a:cxnLst/>
                <a:rect l="l" t="t" r="r" b="b"/>
                <a:pathLst>
                  <a:path w="21640800" h="2722066">
                    <a:moveTo>
                      <a:pt x="0" y="0"/>
                    </a:moveTo>
                    <a:lnTo>
                      <a:pt x="21640800" y="0"/>
                    </a:lnTo>
                    <a:lnTo>
                      <a:pt x="21640800" y="2722066"/>
                    </a:lnTo>
                    <a:lnTo>
                      <a:pt x="0" y="2722066"/>
                    </a:lnTo>
                    <a:close/>
                  </a:path>
                </a:pathLst>
              </a:custGeom>
              <a:solidFill>
                <a:srgbClr val="000000">
                  <a:alpha val="0"/>
                </a:srgbClr>
              </a:solidFill>
            </p:spPr>
            <p:txBody>
              <a:bodyPr/>
              <a:lstStyle/>
              <a:p>
                <a:endParaRPr lang="en-US"/>
              </a:p>
            </p:txBody>
          </p:sp>
          <p:sp>
            <p:nvSpPr>
              <p:cNvPr id="15" name="TextBox 15"/>
              <p:cNvSpPr txBox="1"/>
              <p:nvPr/>
            </p:nvSpPr>
            <p:spPr>
              <a:xfrm>
                <a:off x="0" y="-133350"/>
                <a:ext cx="21640800" cy="2855416"/>
              </a:xfrm>
              <a:prstGeom prst="rect">
                <a:avLst/>
              </a:prstGeom>
            </p:spPr>
            <p:txBody>
              <a:bodyPr lIns="0" tIns="0" rIns="0" bIns="0" rtlCol="0" anchor="ctr"/>
              <a:lstStyle/>
              <a:p>
                <a:pPr algn="l">
                  <a:lnSpc>
                    <a:spcPts val="6580"/>
                  </a:lnSpc>
                </a:pPr>
                <a:r>
                  <a:rPr lang="en-US" sz="4700">
                    <a:solidFill>
                      <a:srgbClr val="465663"/>
                    </a:solidFill>
                    <a:latin typeface="Poppins"/>
                    <a:ea typeface="Poppins"/>
                    <a:cs typeface="Poppins"/>
                    <a:sym typeface="Poppins"/>
                  </a:rPr>
                  <a:t>The goal of the Black Home Initiative (BHI) is to create opportunity</a:t>
                </a:r>
              </a:p>
            </p:txBody>
          </p:sp>
        </p:grpSp>
        <p:grpSp>
          <p:nvGrpSpPr>
            <p:cNvPr id="16" name="Group 16"/>
            <p:cNvGrpSpPr/>
            <p:nvPr/>
          </p:nvGrpSpPr>
          <p:grpSpPr>
            <a:xfrm>
              <a:off x="4028966" y="796099"/>
              <a:ext cx="8593125" cy="2315522"/>
              <a:chOff x="0" y="0"/>
              <a:chExt cx="8593125" cy="2315522"/>
            </a:xfrm>
          </p:grpSpPr>
          <p:sp>
            <p:nvSpPr>
              <p:cNvPr id="17" name="Freeform 17"/>
              <p:cNvSpPr/>
              <p:nvPr/>
            </p:nvSpPr>
            <p:spPr>
              <a:xfrm>
                <a:off x="0" y="0"/>
                <a:ext cx="8593125" cy="2315522"/>
              </a:xfrm>
              <a:custGeom>
                <a:avLst/>
                <a:gdLst/>
                <a:ahLst/>
                <a:cxnLst/>
                <a:rect l="l" t="t" r="r" b="b"/>
                <a:pathLst>
                  <a:path w="8593125" h="2315522">
                    <a:moveTo>
                      <a:pt x="0" y="0"/>
                    </a:moveTo>
                    <a:lnTo>
                      <a:pt x="8593125" y="0"/>
                    </a:lnTo>
                    <a:lnTo>
                      <a:pt x="8593125" y="2315522"/>
                    </a:lnTo>
                    <a:lnTo>
                      <a:pt x="0" y="2315522"/>
                    </a:lnTo>
                    <a:close/>
                  </a:path>
                </a:pathLst>
              </a:custGeom>
              <a:solidFill>
                <a:srgbClr val="000000">
                  <a:alpha val="0"/>
                </a:srgbClr>
              </a:solidFill>
            </p:spPr>
            <p:txBody>
              <a:bodyPr/>
              <a:lstStyle/>
              <a:p>
                <a:endParaRPr lang="en-US"/>
              </a:p>
            </p:txBody>
          </p:sp>
          <p:sp>
            <p:nvSpPr>
              <p:cNvPr id="18" name="TextBox 18"/>
              <p:cNvSpPr txBox="1"/>
              <p:nvPr/>
            </p:nvSpPr>
            <p:spPr>
              <a:xfrm>
                <a:off x="0" y="19050"/>
                <a:ext cx="8593125" cy="2296472"/>
              </a:xfrm>
              <a:prstGeom prst="rect">
                <a:avLst/>
              </a:prstGeom>
            </p:spPr>
            <p:txBody>
              <a:bodyPr lIns="0" tIns="0" rIns="0" bIns="0" rtlCol="0" anchor="ctr"/>
              <a:lstStyle/>
              <a:p>
                <a:pPr algn="ctr">
                  <a:lnSpc>
                    <a:spcPts val="7560"/>
                  </a:lnSpc>
                </a:pPr>
                <a:r>
                  <a:rPr lang="en-US" sz="7000" b="1" spc="1337">
                    <a:solidFill>
                      <a:srgbClr val="13415E"/>
                    </a:solidFill>
                    <a:latin typeface="Poppins Bold"/>
                    <a:ea typeface="Poppins Bold"/>
                    <a:cs typeface="Poppins Bold"/>
                    <a:sym typeface="Poppins Bold"/>
                  </a:rPr>
                  <a:t>for 1,500</a:t>
                </a:r>
              </a:p>
            </p:txBody>
          </p:sp>
        </p:grpSp>
        <p:grpSp>
          <p:nvGrpSpPr>
            <p:cNvPr id="19" name="Group 19"/>
            <p:cNvGrpSpPr/>
            <p:nvPr/>
          </p:nvGrpSpPr>
          <p:grpSpPr>
            <a:xfrm>
              <a:off x="0" y="2270035"/>
              <a:ext cx="21640800" cy="3810000"/>
              <a:chOff x="0" y="0"/>
              <a:chExt cx="21640800" cy="3810000"/>
            </a:xfrm>
          </p:grpSpPr>
          <p:sp>
            <p:nvSpPr>
              <p:cNvPr id="20" name="Freeform 20"/>
              <p:cNvSpPr/>
              <p:nvPr/>
            </p:nvSpPr>
            <p:spPr>
              <a:xfrm>
                <a:off x="0" y="0"/>
                <a:ext cx="21640800" cy="3810000"/>
              </a:xfrm>
              <a:custGeom>
                <a:avLst/>
                <a:gdLst/>
                <a:ahLst/>
                <a:cxnLst/>
                <a:rect l="l" t="t" r="r" b="b"/>
                <a:pathLst>
                  <a:path w="21640800" h="3810000">
                    <a:moveTo>
                      <a:pt x="0" y="0"/>
                    </a:moveTo>
                    <a:lnTo>
                      <a:pt x="21640800" y="0"/>
                    </a:lnTo>
                    <a:lnTo>
                      <a:pt x="21640800" y="3810000"/>
                    </a:lnTo>
                    <a:lnTo>
                      <a:pt x="0" y="3810000"/>
                    </a:lnTo>
                    <a:close/>
                  </a:path>
                </a:pathLst>
              </a:custGeom>
              <a:solidFill>
                <a:srgbClr val="000000">
                  <a:alpha val="0"/>
                </a:srgbClr>
              </a:solidFill>
            </p:spPr>
            <p:txBody>
              <a:bodyPr/>
              <a:lstStyle/>
              <a:p>
                <a:endParaRPr lang="en-US"/>
              </a:p>
            </p:txBody>
          </p:sp>
          <p:sp>
            <p:nvSpPr>
              <p:cNvPr id="21" name="TextBox 21"/>
              <p:cNvSpPr txBox="1"/>
              <p:nvPr/>
            </p:nvSpPr>
            <p:spPr>
              <a:xfrm>
                <a:off x="0" y="-133350"/>
                <a:ext cx="21640800" cy="3943350"/>
              </a:xfrm>
              <a:prstGeom prst="rect">
                <a:avLst/>
              </a:prstGeom>
            </p:spPr>
            <p:txBody>
              <a:bodyPr lIns="0" tIns="0" rIns="0" bIns="0" rtlCol="0" anchor="ctr"/>
              <a:lstStyle/>
              <a:p>
                <a:pPr algn="l">
                  <a:lnSpc>
                    <a:spcPts val="6580"/>
                  </a:lnSpc>
                </a:pPr>
                <a:r>
                  <a:rPr lang="en-US" sz="4700">
                    <a:solidFill>
                      <a:srgbClr val="465663"/>
                    </a:solidFill>
                    <a:latin typeface="Poppins"/>
                    <a:ea typeface="Poppins"/>
                    <a:cs typeface="Poppins"/>
                    <a:sym typeface="Poppins"/>
                  </a:rPr>
                  <a:t>income Black households to own a home in South Seattle, South King County, Thurston County, and North Pierce County within the next seven years.</a:t>
                </a:r>
              </a:p>
            </p:txBody>
          </p:sp>
        </p:grpSp>
      </p:grpSp>
      <p:grpSp>
        <p:nvGrpSpPr>
          <p:cNvPr id="22" name="Group 22"/>
          <p:cNvGrpSpPr/>
          <p:nvPr/>
        </p:nvGrpSpPr>
        <p:grpSpPr>
          <a:xfrm>
            <a:off x="1028700" y="1017577"/>
            <a:ext cx="9836648" cy="3926166"/>
            <a:chOff x="0" y="0"/>
            <a:chExt cx="13115531" cy="5234887"/>
          </a:xfrm>
        </p:grpSpPr>
        <p:sp>
          <p:nvSpPr>
            <p:cNvPr id="23" name="Freeform 23"/>
            <p:cNvSpPr/>
            <p:nvPr/>
          </p:nvSpPr>
          <p:spPr>
            <a:xfrm>
              <a:off x="0" y="0"/>
              <a:ext cx="13115531" cy="5234887"/>
            </a:xfrm>
            <a:custGeom>
              <a:avLst/>
              <a:gdLst/>
              <a:ahLst/>
              <a:cxnLst/>
              <a:rect l="l" t="t" r="r" b="b"/>
              <a:pathLst>
                <a:path w="13115531" h="5234887">
                  <a:moveTo>
                    <a:pt x="0" y="0"/>
                  </a:moveTo>
                  <a:lnTo>
                    <a:pt x="13115531" y="0"/>
                  </a:lnTo>
                  <a:lnTo>
                    <a:pt x="13115531" y="5234887"/>
                  </a:lnTo>
                  <a:lnTo>
                    <a:pt x="0" y="5234887"/>
                  </a:lnTo>
                  <a:close/>
                </a:path>
              </a:pathLst>
            </a:custGeom>
            <a:solidFill>
              <a:srgbClr val="000000">
                <a:alpha val="0"/>
              </a:srgbClr>
            </a:solidFill>
          </p:spPr>
          <p:txBody>
            <a:bodyPr/>
            <a:lstStyle/>
            <a:p>
              <a:endParaRPr lang="en-US"/>
            </a:p>
          </p:txBody>
        </p:sp>
        <p:sp>
          <p:nvSpPr>
            <p:cNvPr id="24" name="TextBox 24"/>
            <p:cNvSpPr txBox="1"/>
            <p:nvPr/>
          </p:nvSpPr>
          <p:spPr>
            <a:xfrm>
              <a:off x="0" y="9525"/>
              <a:ext cx="13115531" cy="5225362"/>
            </a:xfrm>
            <a:prstGeom prst="rect">
              <a:avLst/>
            </a:prstGeom>
          </p:spPr>
          <p:txBody>
            <a:bodyPr lIns="0" tIns="0" rIns="0" bIns="0" rtlCol="0" anchor="ctr"/>
            <a:lstStyle/>
            <a:p>
              <a:pPr algn="l">
                <a:lnSpc>
                  <a:spcPts val="8100"/>
                </a:lnSpc>
              </a:pPr>
              <a:r>
                <a:rPr lang="en-US" sz="7500" b="1">
                  <a:solidFill>
                    <a:srgbClr val="13415E"/>
                  </a:solidFill>
                  <a:latin typeface="Poppins Medium"/>
                  <a:ea typeface="Poppins Medium"/>
                  <a:cs typeface="Poppins Medium"/>
                  <a:sym typeface="Poppins Medium"/>
                </a:rPr>
                <a:t>WHRC is a proud partner of the Black Home Initiative!</a:t>
              </a:r>
            </a:p>
          </p:txBody>
        </p:sp>
      </p:grpSp>
      <p:grpSp>
        <p:nvGrpSpPr>
          <p:cNvPr id="25" name="Group 25"/>
          <p:cNvGrpSpPr/>
          <p:nvPr/>
        </p:nvGrpSpPr>
        <p:grpSpPr>
          <a:xfrm>
            <a:off x="12319552" y="1237599"/>
            <a:ext cx="3381725" cy="3286465"/>
            <a:chOff x="0" y="0"/>
            <a:chExt cx="3384746" cy="3289401"/>
          </a:xfrm>
        </p:grpSpPr>
        <p:sp>
          <p:nvSpPr>
            <p:cNvPr id="26" name="Freeform 26"/>
            <p:cNvSpPr/>
            <p:nvPr/>
          </p:nvSpPr>
          <p:spPr>
            <a:xfrm>
              <a:off x="0" y="0"/>
              <a:ext cx="3384772" cy="3289427"/>
            </a:xfrm>
            <a:custGeom>
              <a:avLst/>
              <a:gdLst/>
              <a:ahLst/>
              <a:cxnLst/>
              <a:rect l="l" t="t" r="r" b="b"/>
              <a:pathLst>
                <a:path w="3384772" h="3289427">
                  <a:moveTo>
                    <a:pt x="0" y="0"/>
                  </a:moveTo>
                  <a:lnTo>
                    <a:pt x="3384772" y="0"/>
                  </a:lnTo>
                  <a:lnTo>
                    <a:pt x="3384772" y="3289427"/>
                  </a:lnTo>
                  <a:lnTo>
                    <a:pt x="0" y="3289427"/>
                  </a:lnTo>
                  <a:lnTo>
                    <a:pt x="0" y="0"/>
                  </a:lnTo>
                  <a:close/>
                </a:path>
              </a:pathLst>
            </a:custGeom>
            <a:blipFill>
              <a:blip r:embed="rId3"/>
              <a:stretch>
                <a:fillRect t="-1450" b="-1449"/>
              </a:stretch>
            </a:blipFill>
          </p:spPr>
          <p:txBody>
            <a:bodyPr/>
            <a:lstStyle/>
            <a:p>
              <a:endParaRPr lang="en-US"/>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rgbClr val="13415E"/>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45720" y="814022"/>
            <a:ext cx="18242280" cy="8686522"/>
            <a:chOff x="0" y="0"/>
            <a:chExt cx="24323040" cy="11582030"/>
          </a:xfrm>
        </p:grpSpPr>
        <p:sp>
          <p:nvSpPr>
            <p:cNvPr id="3" name="Freeform 3" descr="A line of houses and trees  AI-generated content may be incorrect."/>
            <p:cNvSpPr/>
            <p:nvPr/>
          </p:nvSpPr>
          <p:spPr>
            <a:xfrm>
              <a:off x="0" y="0"/>
              <a:ext cx="24323039" cy="11582019"/>
            </a:xfrm>
            <a:custGeom>
              <a:avLst/>
              <a:gdLst/>
              <a:ahLst/>
              <a:cxnLst/>
              <a:rect l="l" t="t" r="r" b="b"/>
              <a:pathLst>
                <a:path w="24323039" h="11582019">
                  <a:moveTo>
                    <a:pt x="0" y="0"/>
                  </a:moveTo>
                  <a:lnTo>
                    <a:pt x="24323039" y="0"/>
                  </a:lnTo>
                  <a:lnTo>
                    <a:pt x="24323039" y="11582019"/>
                  </a:lnTo>
                  <a:lnTo>
                    <a:pt x="0" y="11582019"/>
                  </a:lnTo>
                  <a:lnTo>
                    <a:pt x="0" y="0"/>
                  </a:lnTo>
                  <a:close/>
                </a:path>
              </a:pathLst>
            </a:custGeom>
            <a:blipFill>
              <a:blip r:embed="rId2">
                <a:alphaModFix amt="10999"/>
              </a:blip>
              <a:stretch>
                <a:fillRect l="-1" r="-15708" b="-42"/>
              </a:stretch>
            </a:blipFill>
          </p:spPr>
          <p:txBody>
            <a:bodyPr/>
            <a:lstStyle/>
            <a:p>
              <a:endParaRPr lang="en-US" dirty="0"/>
            </a:p>
          </p:txBody>
        </p:sp>
      </p:grpSp>
      <p:grpSp>
        <p:nvGrpSpPr>
          <p:cNvPr id="4" name="Group 4"/>
          <p:cNvGrpSpPr/>
          <p:nvPr/>
        </p:nvGrpSpPr>
        <p:grpSpPr>
          <a:xfrm>
            <a:off x="1257300" y="4343400"/>
            <a:ext cx="15773400" cy="3465549"/>
            <a:chOff x="0" y="0"/>
            <a:chExt cx="21031200" cy="4620732"/>
          </a:xfrm>
        </p:grpSpPr>
        <p:sp>
          <p:nvSpPr>
            <p:cNvPr id="5" name="Freeform 5"/>
            <p:cNvSpPr/>
            <p:nvPr/>
          </p:nvSpPr>
          <p:spPr>
            <a:xfrm>
              <a:off x="0" y="0"/>
              <a:ext cx="21031200" cy="4620732"/>
            </a:xfrm>
            <a:custGeom>
              <a:avLst/>
              <a:gdLst/>
              <a:ahLst/>
              <a:cxnLst/>
              <a:rect l="l" t="t" r="r" b="b"/>
              <a:pathLst>
                <a:path w="21031200" h="4620732">
                  <a:moveTo>
                    <a:pt x="0" y="0"/>
                  </a:moveTo>
                  <a:lnTo>
                    <a:pt x="21031200" y="0"/>
                  </a:lnTo>
                  <a:lnTo>
                    <a:pt x="21031200" y="4620732"/>
                  </a:lnTo>
                  <a:lnTo>
                    <a:pt x="0" y="4620732"/>
                  </a:lnTo>
                  <a:close/>
                </a:path>
              </a:pathLst>
            </a:custGeom>
            <a:solidFill>
              <a:srgbClr val="000000">
                <a:alpha val="0"/>
              </a:srgbClr>
            </a:solidFill>
          </p:spPr>
          <p:txBody>
            <a:bodyPr/>
            <a:lstStyle/>
            <a:p>
              <a:endParaRPr lang="en-US" dirty="0"/>
            </a:p>
          </p:txBody>
        </p:sp>
        <p:sp>
          <p:nvSpPr>
            <p:cNvPr id="6" name="TextBox 6"/>
            <p:cNvSpPr txBox="1"/>
            <p:nvPr/>
          </p:nvSpPr>
          <p:spPr>
            <a:xfrm>
              <a:off x="0" y="19050"/>
              <a:ext cx="21031200" cy="4601682"/>
            </a:xfrm>
            <a:prstGeom prst="rect">
              <a:avLst/>
            </a:prstGeom>
          </p:spPr>
          <p:txBody>
            <a:bodyPr lIns="0" tIns="0" rIns="0" bIns="0" rtlCol="0" anchor="ctr"/>
            <a:lstStyle/>
            <a:p>
              <a:pPr algn="l">
                <a:lnSpc>
                  <a:spcPts val="9720"/>
                </a:lnSpc>
              </a:pPr>
              <a:r>
                <a:rPr lang="en-US" sz="9000" b="1" dirty="0">
                  <a:solidFill>
                    <a:srgbClr val="FFFFFF"/>
                  </a:solidFill>
                  <a:latin typeface="Poppins Medium"/>
                  <a:ea typeface="Poppins Medium"/>
                  <a:cs typeface="Poppins Medium"/>
                  <a:sym typeface="Poppins Medium"/>
                </a:rPr>
                <a:t>WHAT IS A FIRST-TIME HOMEBUYER?​</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6B5BF420860A43A6C04D25DC2D3CF5" ma:contentTypeVersion="11" ma:contentTypeDescription="Create a new document." ma:contentTypeScope="" ma:versionID="a40dc2d40885f2237e09551979dada5d">
  <xsd:schema xmlns:xsd="http://www.w3.org/2001/XMLSchema" xmlns:xs="http://www.w3.org/2001/XMLSchema" xmlns:p="http://schemas.microsoft.com/office/2006/metadata/properties" xmlns:ns2="96e34385-46b4-4411-afa7-d072e1a84d0e" xmlns:ns3="77672f86-d7a0-46a8-9f95-394faf8e8137" targetNamespace="http://schemas.microsoft.com/office/2006/metadata/properties" ma:root="true" ma:fieldsID="bda69b9c3a375c980daf6416fa22aad1" ns2:_="" ns3:_="">
    <xsd:import namespace="96e34385-46b4-4411-afa7-d072e1a84d0e"/>
    <xsd:import namespace="77672f86-d7a0-46a8-9f95-394faf8e813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e34385-46b4-4411-afa7-d072e1a84d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26c7cea-4cc0-404f-b5e4-a730bc4c5ba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672f86-d7a0-46a8-9f95-394faf8e813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424900d-6c99-4983-8c26-cc7d741f746b}" ma:internalName="TaxCatchAll" ma:showField="CatchAllData" ma:web="77672f86-d7a0-46a8-9f95-394faf8e813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77672f86-d7a0-46a8-9f95-394faf8e8137" xsi:nil="true"/>
    <lcf76f155ced4ddcb4097134ff3c332f xmlns="96e34385-46b4-4411-afa7-d072e1a84d0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DD5C5C-FAD3-44FE-8EF4-64C5A6ADEA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e34385-46b4-4411-afa7-d072e1a84d0e"/>
    <ds:schemaRef ds:uri="77672f86-d7a0-46a8-9f95-394faf8e81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DFFA7F1-BDF4-4BBE-807E-507466C35A62}">
  <ds:schemaRefs>
    <ds:schemaRef ds:uri="http://www.w3.org/XML/1998/namespace"/>
    <ds:schemaRef ds:uri="http://purl.org/dc/terms/"/>
    <ds:schemaRef ds:uri="http://schemas.microsoft.com/office/2006/documentManagement/types"/>
    <ds:schemaRef ds:uri="http://schemas.microsoft.com/office/2006/metadata/properties"/>
    <ds:schemaRef ds:uri="http://schemas.microsoft.com/office/infopath/2007/PartnerControls"/>
    <ds:schemaRef ds:uri="http://purl.org/dc/dcmitype/"/>
    <ds:schemaRef ds:uri="http://purl.org/dc/elements/1.1/"/>
    <ds:schemaRef ds:uri="77672f86-d7a0-46a8-9f95-394faf8e8137"/>
    <ds:schemaRef ds:uri="http://schemas.openxmlformats.org/package/2006/metadata/core-properties"/>
    <ds:schemaRef ds:uri="96e34385-46b4-4411-afa7-d072e1a84d0e"/>
  </ds:schemaRefs>
</ds:datastoreItem>
</file>

<file path=customXml/itemProps3.xml><?xml version="1.0" encoding="utf-8"?>
<ds:datastoreItem xmlns:ds="http://schemas.openxmlformats.org/officeDocument/2006/customXml" ds:itemID="{53314414-3F11-45DF-AFB1-DD971FA128AA}">
  <ds:schemaRefs>
    <ds:schemaRef ds:uri="http://schemas.microsoft.com/sharepoint/v3/contenttype/forms"/>
  </ds:schemaRefs>
</ds:datastoreItem>
</file>

<file path=docMetadata/LabelInfo.xml><?xml version="1.0" encoding="utf-8"?>
<clbl:labelList xmlns:clbl="http://schemas.microsoft.com/office/2020/mipLabelMetadata">
  <clbl:label id="{11d0e217-264e-400a-8ba0-57dcc127d72d}" enabled="0" method="" siteId="{11d0e217-264e-400a-8ba0-57dcc127d72d}" removed="1"/>
</clbl:labelList>
</file>

<file path=docProps/app.xml><?xml version="1.0" encoding="utf-8"?>
<Properties xmlns="http://schemas.openxmlformats.org/officeDocument/2006/extended-properties" xmlns:vt="http://schemas.openxmlformats.org/officeDocument/2006/docPropsVTypes">
  <TotalTime>17540</TotalTime>
  <Words>911</Words>
  <Application>Microsoft Office PowerPoint</Application>
  <PresentationFormat>Custom</PresentationFormat>
  <Paragraphs>99</Paragraphs>
  <Slides>24</Slides>
  <Notes>3</Notes>
  <HiddenSlides>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Open Sans</vt:lpstr>
      <vt:lpstr>Poppins Bold</vt:lpstr>
      <vt:lpstr>Open Sans Bold</vt:lpstr>
      <vt:lpstr>Popping medium</vt:lpstr>
      <vt:lpstr>Arial</vt:lpstr>
      <vt:lpstr>Poppins Medium</vt:lpstr>
      <vt:lpstr>Poppins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[DRAFT TEMPLATE] WHRC Pathways to Homeownership_Bank on WA_0625</dc:title>
  <cp:lastModifiedBy>Matthews, Mariah (ESD)</cp:lastModifiedBy>
  <cp:revision>17</cp:revision>
  <cp:lastPrinted>2025-09-24T00:33:53Z</cp:lastPrinted>
  <dcterms:created xsi:type="dcterms:W3CDTF">2006-08-16T00:00:00Z</dcterms:created>
  <dcterms:modified xsi:type="dcterms:W3CDTF">2025-10-13T21:43:20Z</dcterms:modified>
  <dc:identifier>DAGsmx-t11g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0x010100516B5BF420860A43A6C04D25DC2D3CF5</vt:lpwstr>
  </property>
  <property fmtid="{D5CDD505-2E9C-101B-9397-08002B2CF9AE}" pid="3" name="MediaServiceImageTags">
    <vt:lpwstr/>
  </property>
</Properties>
</file>